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7" r:id="rId13"/>
    <p:sldId id="278" r:id="rId14"/>
    <p:sldId id="269" r:id="rId15"/>
    <p:sldId id="279" r:id="rId16"/>
    <p:sldId id="270" r:id="rId17"/>
    <p:sldId id="271" r:id="rId18"/>
    <p:sldId id="272" r:id="rId19"/>
    <p:sldId id="273" r:id="rId20"/>
    <p:sldId id="275" r:id="rId21"/>
    <p:sldId id="274" r:id="rId22"/>
    <p:sldId id="280" r:id="rId23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8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8AD0D43-E0A7-4287-B052-EDFFD14852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9F173E5-8907-4E67-934C-FB32D479B0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152D37A-44B4-481E-99DB-3413A9B9F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456DD-C16D-41EE-A13A-2755C027A088}" type="datetimeFigureOut">
              <a:rPr lang="ru-RU"/>
              <a:pPr>
                <a:defRPr/>
              </a:pPr>
              <a:t>19.05.2021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0ECE2C7-DF1E-4673-BD88-FE711C7F0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67F6317-8333-418A-A574-65CFA697A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E8CE9-05CB-420D-8D4C-0B8CC9D7AA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42882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CA7C891-5B03-4CB6-9DF9-A80A565E8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8D46A679-61F4-42C4-989F-9FA3B9A55A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152D37A-44B4-481E-99DB-3413A9B9F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A2E86-A457-4957-963D-4993DD596344}" type="datetimeFigureOut">
              <a:rPr lang="ru-RU"/>
              <a:pPr>
                <a:defRPr/>
              </a:pPr>
              <a:t>19.05.2021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0ECE2C7-DF1E-4673-BD88-FE711C7F0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67F6317-8333-418A-A574-65CFA697A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3D1AD-2B0B-4445-9A1D-B814DA9F80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16300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B5935636-383B-45A3-B0A2-BCB54CCBF9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424206E7-0A8A-4BCA-B90F-86015B4775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152D37A-44B4-481E-99DB-3413A9B9F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F78CA-7AAC-485C-9331-38701722ABEE}" type="datetimeFigureOut">
              <a:rPr lang="ru-RU"/>
              <a:pPr>
                <a:defRPr/>
              </a:pPr>
              <a:t>19.05.2021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0ECE2C7-DF1E-4673-BD88-FE711C7F0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67F6317-8333-418A-A574-65CFA697A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E1614-0666-490B-82CF-7F0569F051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02949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7DC5CC5-5980-43F1-9E65-0815B27B6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098DCDF-FFC8-493B-9D97-2E684CA0C5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152D37A-44B4-481E-99DB-3413A9B9F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D2C27-F932-44E8-BECC-7EF8264775F5}" type="datetimeFigureOut">
              <a:rPr lang="ru-RU"/>
              <a:pPr>
                <a:defRPr/>
              </a:pPr>
              <a:t>19.05.2021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0ECE2C7-DF1E-4673-BD88-FE711C7F0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67F6317-8333-418A-A574-65CFA697A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D6FE4-062A-493E-858C-A04C73D1A4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98184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D189D2F-45BE-445D-B836-C5B5EB6DD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D389894-65D5-47AD-80A5-2CA92630F8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152D37A-44B4-481E-99DB-3413A9B9F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05854-7A33-4B35-81B8-733BA4B33C19}" type="datetimeFigureOut">
              <a:rPr lang="ru-RU"/>
              <a:pPr>
                <a:defRPr/>
              </a:pPr>
              <a:t>19.05.2021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0ECE2C7-DF1E-4673-BD88-FE711C7F0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67F6317-8333-418A-A574-65CFA697A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3DEFE-4113-40F9-94E0-9B39ED27B0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28912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1CB8ED1-FB16-407D-98E1-7FE2A9396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ABA3D10-4122-438F-8C2B-1545D4C415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18EE2B6-CDDE-48D3-A819-4A1E21B7F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6152D37A-44B4-481E-99DB-3413A9B9F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4A06C-7107-461F-9E2F-699CE5C61764}" type="datetimeFigureOut">
              <a:rPr lang="ru-RU"/>
              <a:pPr>
                <a:defRPr/>
              </a:pPr>
              <a:t>19.05.2021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D0ECE2C7-DF1E-4673-BD88-FE711C7F0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667F6317-8333-418A-A574-65CFA697A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05376-685C-4942-B03B-CEBBCAB899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84654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32AB356-01D7-4F73-AFB5-AA9B63447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063C486-F3A9-46FB-95B9-8EEAFF2DB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7A537D04-2A00-44F2-BF1D-5FA1AA52B7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6A84047-3D7D-4434-B628-EBEA508464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82F956F1-6E9D-405E-BE83-8A040C0747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="" xmlns:a16="http://schemas.microsoft.com/office/drawing/2014/main" id="{6152D37A-44B4-481E-99DB-3413A9B9F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3D455-7FE9-4967-944F-E299D2A3ED03}" type="datetimeFigureOut">
              <a:rPr lang="ru-RU"/>
              <a:pPr>
                <a:defRPr/>
              </a:pPr>
              <a:t>19.05.2021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="" xmlns:a16="http://schemas.microsoft.com/office/drawing/2014/main" id="{D0ECE2C7-DF1E-4673-BD88-FE711C7F0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="" xmlns:a16="http://schemas.microsoft.com/office/drawing/2014/main" id="{667F6317-8333-418A-A574-65CFA697A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489F2-0E83-4C02-8E54-217E05C0EC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89292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16040AD-801C-48D1-BC89-125A3FFE7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="" xmlns:a16="http://schemas.microsoft.com/office/drawing/2014/main" id="{6152D37A-44B4-481E-99DB-3413A9B9F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B731B-0DDA-4155-A1ED-B3F13369F5B2}" type="datetimeFigureOut">
              <a:rPr lang="ru-RU"/>
              <a:pPr>
                <a:defRPr/>
              </a:pPr>
              <a:t>19.05.2021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="" xmlns:a16="http://schemas.microsoft.com/office/drawing/2014/main" id="{D0ECE2C7-DF1E-4673-BD88-FE711C7F0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="" xmlns:a16="http://schemas.microsoft.com/office/drawing/2014/main" id="{667F6317-8333-418A-A574-65CFA697A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14D39-9C47-4925-97EF-9CFABFDDBF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47496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="" xmlns:a16="http://schemas.microsoft.com/office/drawing/2014/main" id="{6152D37A-44B4-481E-99DB-3413A9B9F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75D38-F11F-43BE-AECC-6DFB0D01C62D}" type="datetimeFigureOut">
              <a:rPr lang="ru-RU"/>
              <a:pPr>
                <a:defRPr/>
              </a:pPr>
              <a:t>19.05.2021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="" xmlns:a16="http://schemas.microsoft.com/office/drawing/2014/main" id="{D0ECE2C7-DF1E-4673-BD88-FE711C7F0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="" xmlns:a16="http://schemas.microsoft.com/office/drawing/2014/main" id="{667F6317-8333-418A-A574-65CFA697A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63088-FCB4-44C9-B30D-8846B9780B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68769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F039F00-D1AE-43ED-899A-95D9C7284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4516DE1-A200-4D03-9359-182AF1106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3CE21E8A-4490-43A6-9F75-B799339CD9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6152D37A-44B4-481E-99DB-3413A9B9F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ED2C5-3925-4F8C-B2FE-23592619E24B}" type="datetimeFigureOut">
              <a:rPr lang="ru-RU"/>
              <a:pPr>
                <a:defRPr/>
              </a:pPr>
              <a:t>19.05.2021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D0ECE2C7-DF1E-4673-BD88-FE711C7F0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667F6317-8333-418A-A574-65CFA697A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70D27-3D38-4A6A-B470-B88ED63318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23094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49D01E5-2513-44E5-98C6-E733291ED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3D894610-AAFC-487F-A85F-E3051C0429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EDB3D38-50B6-4162-A182-C0C19A2BB9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6152D37A-44B4-481E-99DB-3413A9B9F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FD231-1E79-480D-9A42-CDCEF413E414}" type="datetimeFigureOut">
              <a:rPr lang="ru-RU"/>
              <a:pPr>
                <a:defRPr/>
              </a:pPr>
              <a:t>19.05.2021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D0ECE2C7-DF1E-4673-BD88-FE711C7F0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667F6317-8333-418A-A574-65CFA697A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35388-0DE1-4FCC-8B4B-3D9F323BFA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01192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152D37A-44B4-481E-99DB-3413A9B9F6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934A6B0-25C8-4D92-808C-9AB620B32388}" type="datetimeFigureOut">
              <a:rPr lang="ru-RU"/>
              <a:pPr>
                <a:defRPr/>
              </a:pPr>
              <a:t>19.05.2021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0ECE2C7-DF1E-4673-BD88-FE711C7F05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67F6317-8333-418A-A574-65CFA697A5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48450A8-00D5-42D1-A96F-4869AB95F7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720725"/>
          </a:xfrm>
        </p:spPr>
        <p:txBody>
          <a:bodyPr/>
          <a:lstStyle/>
          <a:p>
            <a:r>
              <a:rPr lang="ru-RU" altLang="ru-RU" sz="2800" smtClean="0">
                <a:latin typeface="Microsoft JhengHei Light"/>
                <a:ea typeface="Microsoft JhengHei Light"/>
                <a:cs typeface="Microsoft JhengHei Light"/>
              </a:rPr>
              <a:t>ФГБОУ ВО ЧГМА Минздрава РФ</a:t>
            </a:r>
          </a:p>
        </p:txBody>
      </p:sp>
      <p:sp>
        <p:nvSpPr>
          <p:cNvPr id="205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949950"/>
            <a:ext cx="9144000" cy="1816100"/>
          </a:xfrm>
        </p:spPr>
        <p:txBody>
          <a:bodyPr/>
          <a:lstStyle/>
          <a:p>
            <a:r>
              <a:rPr lang="ru-RU" altLang="ru-RU" dirty="0" smtClean="0">
                <a:latin typeface="Microsoft JhengHei Light"/>
                <a:ea typeface="Microsoft JhengHei Light"/>
                <a:cs typeface="Microsoft JhengHei Light"/>
              </a:rPr>
              <a:t>Руководитель: </a:t>
            </a:r>
            <a:r>
              <a:rPr lang="ru-RU" altLang="ru-RU" dirty="0" err="1" smtClean="0">
                <a:latin typeface="Microsoft JhengHei Light"/>
                <a:ea typeface="Microsoft JhengHei Light"/>
                <a:cs typeface="Microsoft JhengHei Light"/>
              </a:rPr>
              <a:t>Голубцова</a:t>
            </a:r>
            <a:r>
              <a:rPr lang="ru-RU" altLang="ru-RU" dirty="0" smtClean="0">
                <a:latin typeface="Microsoft JhengHei Light"/>
                <a:ea typeface="Microsoft JhengHei Light"/>
                <a:cs typeface="Microsoft JhengHei Light"/>
              </a:rPr>
              <a:t> Виктория Юрьевна, студентка педиатрического факультета</a:t>
            </a:r>
          </a:p>
        </p:txBody>
      </p:sp>
      <p:pic>
        <p:nvPicPr>
          <p:cNvPr id="2052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-2634072"/>
            <a:ext cx="8486775" cy="832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26080" y="1028841"/>
            <a:ext cx="66359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dirty="0" smtClean="0">
                <a:latin typeface="Microsoft JhengHei Light"/>
                <a:ea typeface="Microsoft JhengHei Light"/>
                <a:cs typeface="Microsoft JhengHei Light"/>
              </a:rPr>
              <a:t>Итоги работы волонтерского отряда за 2020-2021 год</a:t>
            </a: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838200" y="231775"/>
            <a:ext cx="10515600" cy="1325563"/>
          </a:xfrm>
        </p:spPr>
        <p:txBody>
          <a:bodyPr/>
          <a:lstStyle/>
          <a:p>
            <a:pPr algn="ctr"/>
            <a:r>
              <a:rPr lang="ru-RU" altLang="ru-RU" sz="4000" dirty="0" smtClean="0">
                <a:latin typeface="Microsoft JhengHei Light"/>
                <a:ea typeface="Microsoft JhengHei Light"/>
                <a:cs typeface="Microsoft JhengHei Light"/>
              </a:rPr>
              <a:t>«День Святого Валентина»</a:t>
            </a:r>
            <a:endParaRPr lang="ru-RU" altLang="ru-RU" sz="4000" dirty="0" smtClean="0">
              <a:latin typeface="Microsoft JhengHei Light"/>
              <a:ea typeface="Microsoft JhengHei Light"/>
              <a:cs typeface="Microsoft JhengHei Light"/>
            </a:endParaRPr>
          </a:p>
        </p:txBody>
      </p:sp>
      <p:sp>
        <p:nvSpPr>
          <p:cNvPr id="13315" name="Объект 2"/>
          <p:cNvSpPr>
            <a:spLocks noGrp="1"/>
          </p:cNvSpPr>
          <p:nvPr>
            <p:ph idx="1"/>
          </p:nvPr>
        </p:nvSpPr>
        <p:spPr>
          <a:xfrm>
            <a:off x="838200" y="1473200"/>
            <a:ext cx="10515600" cy="4351338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ru-RU" altLang="ru-RU" dirty="0" smtClean="0">
                <a:latin typeface="Microsoft JhengHei Light"/>
                <a:ea typeface="Microsoft JhengHei Light"/>
                <a:cs typeface="Microsoft JhengHei Light"/>
              </a:rPr>
              <a:t>11 февраля</a:t>
            </a:r>
            <a:endParaRPr lang="ru-RU" altLang="ru-RU" dirty="0" smtClean="0">
              <a:latin typeface="Microsoft JhengHei Light"/>
              <a:ea typeface="Microsoft JhengHei Light"/>
              <a:cs typeface="Microsoft JhengHei Light"/>
            </a:endParaRPr>
          </a:p>
        </p:txBody>
      </p:sp>
      <p:pic>
        <p:nvPicPr>
          <p:cNvPr id="14338" name="Picture 2" descr="https://sun9-40.userapi.com/impg/geMCk9vE_dwDMPglkthrQPJQUYhNGizziV4hEw/xhUQMgYai5E.jpg?size=810x1080&amp;quality=96&amp;sign=3828409fa9b52c2c79979d66ed29f68b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069" y="2312759"/>
            <a:ext cx="3278777" cy="4371703"/>
          </a:xfrm>
          <a:prstGeom prst="rect">
            <a:avLst/>
          </a:prstGeom>
          <a:noFill/>
        </p:spPr>
      </p:pic>
      <p:pic>
        <p:nvPicPr>
          <p:cNvPr id="14340" name="Picture 4" descr="https://sun9-64.userapi.com/impg/E9x2UrDtfsoK7vlCPE-8PR70J4QXMsFsXakfFg/NaTcr3-SXsg.jpg?size=1280x1189&amp;quality=96&amp;sign=273336a76458d992267b5967e819c278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0891" y="2778029"/>
            <a:ext cx="4181292" cy="3884028"/>
          </a:xfrm>
          <a:prstGeom prst="rect">
            <a:avLst/>
          </a:prstGeom>
          <a:noFill/>
        </p:spPr>
      </p:pic>
      <p:pic>
        <p:nvPicPr>
          <p:cNvPr id="14342" name="Picture 6" descr="https://sun9-53.userapi.com/impg/2ZLXyG9RA5GIkqqXPxhcCc4Ydsa1GGFrgoFdkw/1MKB1Y-O9iE.jpg?size=1280x1075&amp;quality=96&amp;sign=525626a49217c82d79e3c6925768b5a3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95609" y="3330751"/>
            <a:ext cx="4013239" cy="33704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1219200" y="269875"/>
            <a:ext cx="9753600" cy="1273175"/>
          </a:xfrm>
        </p:spPr>
        <p:txBody>
          <a:bodyPr/>
          <a:lstStyle/>
          <a:p>
            <a:pPr algn="ctr"/>
            <a:r>
              <a:rPr lang="ru-RU" sz="3600" dirty="0" smtClean="0"/>
              <a:t>«День </a:t>
            </a:r>
            <a:r>
              <a:rPr lang="ru-RU" sz="3600" dirty="0" smtClean="0"/>
              <a:t>Защитника </a:t>
            </a:r>
            <a:r>
              <a:rPr lang="ru-RU" sz="3600" dirty="0" smtClean="0"/>
              <a:t>Отечества»</a:t>
            </a:r>
            <a:endParaRPr lang="ru-RU" altLang="ru-RU" sz="3600" dirty="0" smtClean="0">
              <a:latin typeface="Microsoft JhengHei Light"/>
              <a:ea typeface="Microsoft JhengHei Light"/>
              <a:cs typeface="Microsoft JhengHei Light"/>
            </a:endParaRPr>
          </a:p>
        </p:txBody>
      </p:sp>
      <p:sp>
        <p:nvSpPr>
          <p:cNvPr id="14339" name="Объект 2"/>
          <p:cNvSpPr>
            <a:spLocks noGrp="1"/>
          </p:cNvSpPr>
          <p:nvPr>
            <p:ph idx="1"/>
          </p:nvPr>
        </p:nvSpPr>
        <p:spPr>
          <a:xfrm>
            <a:off x="838200" y="1682750"/>
            <a:ext cx="10515600" cy="4351338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ru-RU" altLang="ru-RU" dirty="0" smtClean="0">
                <a:latin typeface="Microsoft JhengHei Light"/>
                <a:ea typeface="Microsoft JhengHei Light"/>
                <a:cs typeface="Microsoft JhengHei Light"/>
              </a:rPr>
              <a:t>23 февраля</a:t>
            </a:r>
            <a:endParaRPr lang="ru-RU" altLang="ru-RU" dirty="0" smtClean="0">
              <a:latin typeface="Microsoft JhengHei Light"/>
              <a:ea typeface="Microsoft JhengHei Light"/>
              <a:cs typeface="Microsoft JhengHei Light"/>
            </a:endParaRPr>
          </a:p>
        </p:txBody>
      </p:sp>
      <p:pic>
        <p:nvPicPr>
          <p:cNvPr id="13314" name="Picture 2" descr="https://sun9-26.userapi.com/impg/puCG3Ce-2UEcmCYklOszcL_E_n1P6xC9O8ozSg/haeEJ1x9bL0.jpg?size=1280x1280&amp;quality=96&amp;sign=71aacedaada3d53b728ec0c23336eadc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38854" y="2245632"/>
            <a:ext cx="4390299" cy="43902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2521130" y="365125"/>
            <a:ext cx="7550333" cy="1325563"/>
          </a:xfrm>
        </p:spPr>
        <p:txBody>
          <a:bodyPr/>
          <a:lstStyle/>
          <a:p>
            <a:pPr algn="ctr"/>
            <a:r>
              <a:rPr lang="ru-RU" altLang="ru-RU" sz="3600" dirty="0" smtClean="0">
                <a:latin typeface="Microsoft JhengHei Light"/>
                <a:ea typeface="Microsoft JhengHei Light"/>
                <a:cs typeface="Microsoft JhengHei Light"/>
              </a:rPr>
              <a:t>«День защитника Отчества» </a:t>
            </a:r>
            <a:r>
              <a:rPr lang="ru-RU" altLang="ru-RU" sz="3600" dirty="0" smtClean="0">
                <a:latin typeface="Microsoft JhengHei Light"/>
                <a:ea typeface="Microsoft JhengHei Light"/>
                <a:cs typeface="Microsoft JhengHei Light"/>
              </a:rPr>
              <a:t>в </a:t>
            </a:r>
            <a:r>
              <a:rPr lang="ru-RU" altLang="ru-RU" sz="3600" dirty="0" err="1" smtClean="0">
                <a:latin typeface="Microsoft JhengHei Light"/>
                <a:ea typeface="Microsoft JhengHei Light"/>
                <a:cs typeface="Microsoft JhengHei Light"/>
              </a:rPr>
              <a:t>Колочнинском</a:t>
            </a:r>
            <a:r>
              <a:rPr lang="ru-RU" altLang="ru-RU" sz="3600" dirty="0" smtClean="0">
                <a:latin typeface="Microsoft JhengHei Light"/>
                <a:ea typeface="Microsoft JhengHei Light"/>
                <a:cs typeface="Microsoft JhengHei Light"/>
              </a:rPr>
              <a:t> детском </a:t>
            </a:r>
            <a:r>
              <a:rPr lang="ru-RU" altLang="ru-RU" sz="3600" dirty="0" smtClean="0">
                <a:latin typeface="Microsoft JhengHei Light"/>
                <a:ea typeface="Microsoft JhengHei Light"/>
                <a:cs typeface="Microsoft JhengHei Light"/>
              </a:rPr>
              <a:t>доме</a:t>
            </a:r>
            <a:endParaRPr lang="ru-RU" altLang="ru-RU" sz="3600" dirty="0" smtClean="0">
              <a:latin typeface="Microsoft JhengHei Light"/>
              <a:ea typeface="Microsoft JhengHei Light"/>
              <a:cs typeface="Microsoft JhengHei Light"/>
            </a:endParaRPr>
          </a:p>
        </p:txBody>
      </p:sp>
      <p:sp>
        <p:nvSpPr>
          <p:cNvPr id="15363" name="Объект 2"/>
          <p:cNvSpPr>
            <a:spLocks noGrp="1"/>
          </p:cNvSpPr>
          <p:nvPr>
            <p:ph idx="1"/>
          </p:nvPr>
        </p:nvSpPr>
        <p:spPr>
          <a:xfrm>
            <a:off x="838200" y="1554480"/>
            <a:ext cx="10515600" cy="4117658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 smtClean="0">
                <a:latin typeface="Microsoft JhengHei Light" pitchFamily="34" charset="-120"/>
                <a:ea typeface="Microsoft JhengHei Light" pitchFamily="34" charset="-120"/>
              </a:rPr>
              <a:t>Наши волонтёры вместе с творческим коллективом ЧГМА приняли участие в поздравлении ребят из детского дома с. </a:t>
            </a:r>
            <a:r>
              <a:rPr lang="ru-RU" sz="2000" dirty="0" err="1" smtClean="0">
                <a:latin typeface="Microsoft JhengHei Light" pitchFamily="34" charset="-120"/>
                <a:ea typeface="Microsoft JhengHei Light" pitchFamily="34" charset="-120"/>
              </a:rPr>
              <a:t>Колочное</a:t>
            </a:r>
            <a:r>
              <a:rPr lang="ru-RU" sz="2000" dirty="0" smtClean="0">
                <a:latin typeface="Microsoft JhengHei Light" pitchFamily="34" charset="-120"/>
                <a:ea typeface="Microsoft JhengHei Light" pitchFamily="34" charset="-120"/>
              </a:rPr>
              <a:t>.</a:t>
            </a:r>
            <a:br>
              <a:rPr lang="ru-RU" sz="2000" dirty="0" smtClean="0">
                <a:latin typeface="Microsoft JhengHei Light" pitchFamily="34" charset="-120"/>
                <a:ea typeface="Microsoft JhengHei Light" pitchFamily="34" charset="-120"/>
              </a:rPr>
            </a:br>
            <a:r>
              <a:rPr lang="ru-RU" sz="2000" dirty="0" smtClean="0">
                <a:latin typeface="Microsoft JhengHei Light" pitchFamily="34" charset="-120"/>
                <a:ea typeface="Microsoft JhengHei Light" pitchFamily="34" charset="-120"/>
              </a:rPr>
              <a:t>Было </a:t>
            </a:r>
            <a:r>
              <a:rPr lang="ru-RU" sz="2000" dirty="0" smtClean="0">
                <a:latin typeface="Microsoft JhengHei Light" pitchFamily="34" charset="-120"/>
                <a:ea typeface="Microsoft JhengHei Light" pitchFamily="34" charset="-120"/>
              </a:rPr>
              <a:t>организованно три станции: «Интеллектуальная», «Спортивная» и «</a:t>
            </a:r>
            <a:r>
              <a:rPr lang="ru-RU" sz="2000" dirty="0" smtClean="0">
                <a:latin typeface="Microsoft JhengHei Light" pitchFamily="34" charset="-120"/>
                <a:ea typeface="Microsoft JhengHei Light" pitchFamily="34" charset="-120"/>
              </a:rPr>
              <a:t>Игровая»</a:t>
            </a:r>
            <a:endParaRPr lang="ru-RU" altLang="ru-RU" sz="2000" dirty="0" smtClean="0">
              <a:latin typeface="Microsoft JhengHei Light" pitchFamily="34" charset="-120"/>
              <a:ea typeface="Microsoft JhengHei Light" pitchFamily="34" charset="-120"/>
              <a:cs typeface="Microsoft JhengHei Light"/>
            </a:endParaRPr>
          </a:p>
        </p:txBody>
      </p:sp>
      <p:pic>
        <p:nvPicPr>
          <p:cNvPr id="12294" name="Picture 6" descr="https://sun9-22.userapi.com/impg/Rq66xJ4s2rMCK8a3xOFkSrPB0IHH7mIsUo3XXQ/kzLrb45dbkE.jpg?size=1280x853&amp;quality=96&amp;sign=ff63c24c5760bd21e62baa3bb652a80b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2467" y="2665598"/>
            <a:ext cx="5997030" cy="39964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4000" dirty="0" smtClean="0">
                <a:latin typeface="Microsoft JhengHei Light"/>
                <a:ea typeface="Microsoft JhengHei Light"/>
                <a:cs typeface="Microsoft JhengHei Light"/>
              </a:rPr>
              <a:t>«Международный женский день»</a:t>
            </a:r>
            <a:endParaRPr lang="ru-RU" altLang="ru-RU" sz="4000" dirty="0" smtClean="0">
              <a:latin typeface="Microsoft JhengHei Light"/>
              <a:ea typeface="Microsoft JhengHei Light"/>
              <a:cs typeface="Microsoft JhengHei Light"/>
            </a:endParaRPr>
          </a:p>
        </p:txBody>
      </p:sp>
      <p:sp>
        <p:nvSpPr>
          <p:cNvPr id="16388" name="TextBox 5"/>
          <p:cNvSpPr txBox="1">
            <a:spLocks noChangeArrowheads="1"/>
          </p:cNvSpPr>
          <p:nvPr/>
        </p:nvSpPr>
        <p:spPr bwMode="auto">
          <a:xfrm>
            <a:off x="1591900" y="1567543"/>
            <a:ext cx="8982075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2400" dirty="0" smtClean="0">
                <a:latin typeface="Microsoft JhengHei Light"/>
                <a:ea typeface="Microsoft JhengHei Light"/>
                <a:cs typeface="Microsoft JhengHei Light"/>
              </a:rPr>
              <a:t>9 марта - </a:t>
            </a:r>
            <a:r>
              <a:rPr lang="ru-RU" altLang="ru-RU" sz="2400" dirty="0" smtClean="0">
                <a:latin typeface="Microsoft JhengHei Light" pitchFamily="34" charset="-120"/>
                <a:ea typeface="Microsoft JhengHei Light" pitchFamily="34" charset="-120"/>
              </a:rPr>
              <a:t>р</a:t>
            </a:r>
            <a:r>
              <a:rPr lang="ru-RU" sz="2400" dirty="0" smtClean="0">
                <a:latin typeface="Microsoft JhengHei Light" pitchFamily="34" charset="-120"/>
                <a:ea typeface="Microsoft JhengHei Light" pitchFamily="34" charset="-120"/>
              </a:rPr>
              <a:t>ебята </a:t>
            </a:r>
            <a:r>
              <a:rPr lang="ru-RU" sz="2400" dirty="0" smtClean="0">
                <a:latin typeface="Microsoft JhengHei Light" pitchFamily="34" charset="-120"/>
                <a:ea typeface="Microsoft JhengHei Light" pitchFamily="34" charset="-120"/>
              </a:rPr>
              <a:t>провели викторину, в ходе которой участникам задавались вопросы на тему дня 8 марта</a:t>
            </a:r>
            <a:endParaRPr lang="ru-RU" altLang="ru-RU" sz="2400" dirty="0" smtClean="0">
              <a:latin typeface="Microsoft JhengHei Light" pitchFamily="34" charset="-120"/>
              <a:ea typeface="Microsoft JhengHei Light" pitchFamily="34" charset="-120"/>
              <a:cs typeface="Microsoft JhengHei Light"/>
            </a:endParaRPr>
          </a:p>
          <a:p>
            <a:pPr algn="ctr" eaLnBrk="1" hangingPunct="1"/>
            <a:endParaRPr lang="ru-RU" altLang="ru-RU" sz="2800" dirty="0">
              <a:latin typeface="Microsoft JhengHei Light"/>
              <a:ea typeface="Microsoft JhengHei Light"/>
              <a:cs typeface="Microsoft JhengHei Light"/>
            </a:endParaRPr>
          </a:p>
        </p:txBody>
      </p:sp>
      <p:pic>
        <p:nvPicPr>
          <p:cNvPr id="11266" name="Picture 2" descr="https://sun9-24.userapi.com/impg/5QG5prJqFPlZRITN-aPaeg9Jm9uyQbEkcdyRZw/jXfX2_GXhXU.jpg?size=1280x960&amp;quality=96&amp;sign=948bdc9480284b6d333f4bda53d87808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231" y="2521133"/>
            <a:ext cx="5500643" cy="4125482"/>
          </a:xfrm>
          <a:prstGeom prst="rect">
            <a:avLst/>
          </a:prstGeom>
          <a:noFill/>
        </p:spPr>
      </p:pic>
      <p:pic>
        <p:nvPicPr>
          <p:cNvPr id="11268" name="Picture 4" descr="https://sun9-14.userapi.com/impg/7lKHJOgAe__ZKxCiLKVvHHCK_Oqc-0rpI1W07g/HzsSFz0Yqoc.jpg?size=810x1080&amp;quality=96&amp;sign=12ed40b59879e0184b0284d05ed5f0bf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31586" y="2574018"/>
            <a:ext cx="2948464" cy="39312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dirty="0" smtClean="0">
                <a:latin typeface="Microsoft JhengHei Light" pitchFamily="34" charset="-120"/>
                <a:ea typeface="Microsoft JhengHei Light" pitchFamily="34" charset="-120"/>
              </a:rPr>
              <a:t>«День борьбы с туберкулезом»</a:t>
            </a:r>
            <a:endParaRPr lang="ru-RU" altLang="ru-RU" sz="3200" dirty="0" smtClean="0">
              <a:latin typeface="Microsoft JhengHei Light" pitchFamily="34" charset="-120"/>
              <a:ea typeface="Microsoft JhengHei Light" pitchFamily="34" charset="-120"/>
              <a:cs typeface="Microsoft JhengHei Light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2000" dirty="0" smtClean="0">
                <a:latin typeface="Microsoft JhengHei Light" pitchFamily="34" charset="-120"/>
                <a:ea typeface="Microsoft JhengHei Light" pitchFamily="34" charset="-120"/>
              </a:rPr>
              <a:t>24 марта - а</a:t>
            </a:r>
            <a:r>
              <a:rPr lang="ru-RU" sz="2000" dirty="0" smtClean="0">
                <a:latin typeface="Microsoft JhengHei Light" pitchFamily="34" charset="-120"/>
                <a:ea typeface="Microsoft JhengHei Light" pitchFamily="34" charset="-120"/>
              </a:rPr>
              <a:t>кция </a:t>
            </a:r>
            <a:r>
              <a:rPr lang="ru-RU" sz="2000" dirty="0" smtClean="0">
                <a:latin typeface="Microsoft JhengHei Light" pitchFamily="34" charset="-120"/>
                <a:ea typeface="Microsoft JhengHei Light" pitchFamily="34" charset="-120"/>
              </a:rPr>
              <a:t>проходила в главном и морфологическом корпусе. Участникам викторины задавались вопросы , </a:t>
            </a:r>
            <a:r>
              <a:rPr lang="ru-RU" sz="2000" dirty="0" err="1" smtClean="0">
                <a:latin typeface="Microsoft JhengHei Light" pitchFamily="34" charset="-120"/>
                <a:ea typeface="Microsoft JhengHei Light" pitchFamily="34" charset="-120"/>
              </a:rPr>
              <a:t>касаемые</a:t>
            </a:r>
            <a:r>
              <a:rPr lang="ru-RU" sz="2000" dirty="0" smtClean="0">
                <a:latin typeface="Microsoft JhengHei Light" pitchFamily="34" charset="-120"/>
                <a:ea typeface="Microsoft JhengHei Light" pitchFamily="34" charset="-120"/>
              </a:rPr>
              <a:t> клиники и этиологии туберкулеза, путях распространения и факторах, влияющих на исход данного заболевания.</a:t>
            </a:r>
            <a:endParaRPr lang="ru-RU" sz="2000" dirty="0">
              <a:latin typeface="Microsoft JhengHei Light" pitchFamily="34" charset="-120"/>
              <a:ea typeface="Microsoft JhengHei Light" pitchFamily="34" charset="-120"/>
            </a:endParaRPr>
          </a:p>
        </p:txBody>
      </p:sp>
      <p:pic>
        <p:nvPicPr>
          <p:cNvPr id="10242" name="Picture 2" descr="https://sun9-34.userapi.com/impg/fZmDnLSWFTidd3n5xLXT4nFpjbs2GWq4fSaWfQ/NvCDqvLCk0M.jpg?size=1280x1020&amp;quality=96&amp;sign=ea83e73329b1042ed143ae85da2fb759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890" y="2733404"/>
            <a:ext cx="4703807" cy="3748346"/>
          </a:xfrm>
          <a:prstGeom prst="rect">
            <a:avLst/>
          </a:prstGeom>
          <a:noFill/>
        </p:spPr>
      </p:pic>
      <p:pic>
        <p:nvPicPr>
          <p:cNvPr id="10244" name="Picture 4" descr="https://sun9-10.userapi.com/impg/v20eodPZ-GzWx56mYel9ZygRIss-7bg3Omut7g/CBj-fZu-0TQ.jpg?size=1047x1080&amp;quality=96&amp;sign=59639f38cd6f9240f527cf033c2d05db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8020" y="2626270"/>
            <a:ext cx="2836055" cy="2925444"/>
          </a:xfrm>
          <a:prstGeom prst="rect">
            <a:avLst/>
          </a:prstGeom>
          <a:noFill/>
        </p:spPr>
      </p:pic>
      <p:pic>
        <p:nvPicPr>
          <p:cNvPr id="10246" name="Picture 6" descr="https://sun9-30.userapi.com/impg/MSQSnTBYQWBdOl2CTCBZGtyPo6DmQMz8k6HPAw/H1Sr-uZVcDM.jpg?size=1280x928&amp;quality=96&amp;sign=82fdc2f7242ed3215016892ad38df79c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5442" y="3979499"/>
            <a:ext cx="3664044" cy="26564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3200" smtClean="0">
                <a:latin typeface="Microsoft JhengHei Light"/>
                <a:ea typeface="Microsoft JhengHei Light"/>
                <a:cs typeface="Microsoft JhengHei Light"/>
              </a:rPr>
              <a:t>«Сделай мир лучше – начни с себя»</a:t>
            </a:r>
          </a:p>
        </p:txBody>
      </p:sp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1457325" y="1352550"/>
            <a:ext cx="891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2800">
                <a:latin typeface="Microsoft JhengHei Light"/>
                <a:ea typeface="Microsoft JhengHei Light"/>
                <a:cs typeface="Microsoft JhengHei Light"/>
              </a:rPr>
              <a:t>25 ноября, КДКБ, отделение отоларингологии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https://sun9-44.userapi.com/impg/tLqgEMTpDYtHH3SlsRXzuiXjuImpo2r48hBbkQ/FAvMmBhgpp0.jpg?size=1280x960&amp;quality=96&amp;sign=aded8aa52c7e9898e1ef3acb4d15f55e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762" y="2259874"/>
            <a:ext cx="5381898" cy="4036424"/>
          </a:xfrm>
          <a:prstGeom prst="rect">
            <a:avLst/>
          </a:prstGeom>
          <a:noFill/>
        </p:spPr>
      </p:pic>
      <p:pic>
        <p:nvPicPr>
          <p:cNvPr id="9220" name="Picture 4" descr="https://sun9-41.userapi.com/impg/HYJy4WBvPuW-C5Sg7Lg-1JuBvNB2hxHkfry97g/oiFIzmxoHDM.jpg?size=1280x960&amp;quality=96&amp;sign=0656200b33c3d56780e63f72ffb81ff0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8732" y="2259875"/>
            <a:ext cx="4127862" cy="3095897"/>
          </a:xfrm>
          <a:prstGeom prst="rect">
            <a:avLst/>
          </a:prstGeom>
          <a:noFill/>
        </p:spPr>
      </p:pic>
      <p:pic>
        <p:nvPicPr>
          <p:cNvPr id="9222" name="Picture 6" descr="https://sun9-15.userapi.com/impg/YgJXKfwNV1UAHxE9LmW-FmiVh6GFDSxwozDnzg/2uiNpztERGU.jpg?size=1280x960&amp;quality=96&amp;sign=1c4d2b4f71ec97db5ca109e3a442880f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99419" y="4245429"/>
            <a:ext cx="3239588" cy="24296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2534194" y="365125"/>
            <a:ext cx="7615646" cy="1325563"/>
          </a:xfrm>
        </p:spPr>
        <p:txBody>
          <a:bodyPr/>
          <a:lstStyle/>
          <a:p>
            <a:pPr algn="ctr"/>
            <a:r>
              <a:rPr lang="ru-RU" altLang="ru-RU" sz="3200" dirty="0" smtClean="0">
                <a:latin typeface="Microsoft JhengHei Light"/>
                <a:ea typeface="Microsoft JhengHei Light"/>
                <a:cs typeface="Microsoft JhengHei Light"/>
              </a:rPr>
              <a:t>«Школа командного состава» в рамках конкурса </a:t>
            </a:r>
            <a:r>
              <a:rPr lang="en-US" altLang="ru-RU" sz="3200" dirty="0" smtClean="0">
                <a:latin typeface="Microsoft JhengHei Light"/>
                <a:ea typeface="Microsoft JhengHei Light"/>
                <a:cs typeface="Microsoft JhengHei Light"/>
              </a:rPr>
              <a:t>#</a:t>
            </a:r>
            <a:r>
              <a:rPr lang="ru-RU" altLang="ru-RU" sz="3200" dirty="0" smtClean="0">
                <a:latin typeface="Microsoft JhengHei Light"/>
                <a:ea typeface="Microsoft JhengHei Light"/>
                <a:cs typeface="Microsoft JhengHei Light"/>
              </a:rPr>
              <a:t>ДобраяКоманда</a:t>
            </a:r>
            <a:r>
              <a:rPr lang="ru-RU" altLang="ru-RU" sz="3200" dirty="0" smtClean="0">
                <a:latin typeface="Microsoft JhengHei Light"/>
                <a:ea typeface="Microsoft JhengHei Light"/>
                <a:cs typeface="Microsoft JhengHei Light"/>
              </a:rPr>
              <a:t>_2021</a:t>
            </a:r>
            <a:endParaRPr lang="ru-RU" altLang="ru-RU" sz="3200" dirty="0" smtClean="0">
              <a:latin typeface="Microsoft JhengHei Light"/>
              <a:ea typeface="Microsoft JhengHei Light"/>
              <a:cs typeface="Microsoft JhengHei Light"/>
            </a:endParaRPr>
          </a:p>
        </p:txBody>
      </p:sp>
      <p:sp>
        <p:nvSpPr>
          <p:cNvPr id="19459" name="Объект 2"/>
          <p:cNvSpPr>
            <a:spLocks noGrp="1"/>
          </p:cNvSpPr>
          <p:nvPr>
            <p:ph idx="1"/>
          </p:nvPr>
        </p:nvSpPr>
        <p:spPr>
          <a:xfrm>
            <a:off x="838200" y="1619794"/>
            <a:ext cx="10515600" cy="4204744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ru-RU" altLang="ru-RU" dirty="0" smtClean="0">
                <a:latin typeface="Microsoft JhengHei Light"/>
                <a:ea typeface="Microsoft JhengHei Light"/>
                <a:cs typeface="Microsoft JhengHei Light"/>
              </a:rPr>
              <a:t>7-9 апреля</a:t>
            </a:r>
            <a:endParaRPr lang="ru-RU" altLang="ru-RU" dirty="0" smtClean="0">
              <a:latin typeface="Microsoft JhengHei Light"/>
              <a:ea typeface="Microsoft JhengHei Light"/>
              <a:cs typeface="Microsoft JhengHei Light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ru-RU" altLang="ru-RU" dirty="0" smtClean="0">
              <a:latin typeface="Microsoft JhengHei Light"/>
              <a:ea typeface="Microsoft JhengHei Light"/>
              <a:cs typeface="Microsoft JhengHei Light"/>
            </a:endParaRPr>
          </a:p>
        </p:txBody>
      </p:sp>
      <p:pic>
        <p:nvPicPr>
          <p:cNvPr id="8194" name="Picture 2" descr="https://sun9-59.userapi.com/impg/u1WGIJoGmS5LIqm6-tgbpMNgXh_2831Gu4PS6A/GCvFJ-jXQro.jpg?size=810x1080&amp;quality=96&amp;sign=8aed055eb169c0dc3e540aea6b07e3e2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7940" y="2166861"/>
            <a:ext cx="3253831" cy="43384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2547256" y="365125"/>
            <a:ext cx="7550333" cy="1325563"/>
          </a:xfrm>
        </p:spPr>
        <p:txBody>
          <a:bodyPr/>
          <a:lstStyle/>
          <a:p>
            <a:pPr algn="ctr"/>
            <a:r>
              <a:rPr lang="ru-RU" sz="3200" dirty="0" smtClean="0">
                <a:latin typeface="Microsoft JhengHei Light" pitchFamily="34" charset="-120"/>
                <a:ea typeface="Microsoft JhengHei Light" pitchFamily="34" charset="-120"/>
              </a:rPr>
              <a:t>Благотворительная акция «Подари книгу детям»</a:t>
            </a:r>
            <a:endParaRPr lang="ru-RU" altLang="ru-RU" sz="3200" dirty="0" smtClean="0">
              <a:latin typeface="Microsoft JhengHei Light" pitchFamily="34" charset="-120"/>
              <a:ea typeface="Microsoft JhengHei Light" pitchFamily="34" charset="-120"/>
              <a:cs typeface="Microsoft JhengHei Light"/>
            </a:endParaRPr>
          </a:p>
        </p:txBody>
      </p:sp>
      <p:sp>
        <p:nvSpPr>
          <p:cNvPr id="20483" name="Объект 2"/>
          <p:cNvSpPr>
            <a:spLocks noGrp="1"/>
          </p:cNvSpPr>
          <p:nvPr>
            <p:ph idx="1"/>
          </p:nvPr>
        </p:nvSpPr>
        <p:spPr>
          <a:xfrm>
            <a:off x="838200" y="1539875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 smtClean="0">
                <a:latin typeface="Microsoft JhengHei Light" pitchFamily="34" charset="-120"/>
                <a:ea typeface="Microsoft JhengHei Light" pitchFamily="34" charset="-120"/>
              </a:rPr>
              <a:t>В рамках празднования Дня первой печатной книги в России кафедра гуманитарных наук ЧГМА проводила благотворительную акцию «Подари книгу детям».</a:t>
            </a:r>
            <a:br>
              <a:rPr lang="ru-RU" sz="2000" dirty="0" smtClean="0">
                <a:latin typeface="Microsoft JhengHei Light" pitchFamily="34" charset="-120"/>
                <a:ea typeface="Microsoft JhengHei Light" pitchFamily="34" charset="-120"/>
              </a:rPr>
            </a:br>
            <a:r>
              <a:rPr lang="ru-RU" sz="2000" dirty="0" smtClean="0">
                <a:latin typeface="Microsoft JhengHei Light" pitchFamily="34" charset="-120"/>
                <a:ea typeface="Microsoft JhengHei Light" pitchFamily="34" charset="-120"/>
              </a:rPr>
              <a:t>Наши </a:t>
            </a:r>
            <a:r>
              <a:rPr lang="ru-RU" sz="2000" dirty="0" smtClean="0">
                <a:latin typeface="Microsoft JhengHei Light" pitchFamily="34" charset="-120"/>
                <a:ea typeface="Microsoft JhengHei Light" pitchFamily="34" charset="-120"/>
              </a:rPr>
              <a:t>волонтеры также приняли участие в данной акции и передали в несколько отделений Краевой клинической детской больницы книги для детей</a:t>
            </a:r>
            <a:endParaRPr lang="ru-RU" altLang="ru-RU" sz="2000" dirty="0" smtClean="0">
              <a:latin typeface="Microsoft JhengHei Light" pitchFamily="34" charset="-120"/>
              <a:ea typeface="Microsoft JhengHei Light" pitchFamily="34" charset="-120"/>
              <a:cs typeface="Microsoft JhengHei Light"/>
            </a:endParaRPr>
          </a:p>
        </p:txBody>
      </p:sp>
      <p:pic>
        <p:nvPicPr>
          <p:cNvPr id="7170" name="Picture 2" descr="https://sun9-22.userapi.com/impg/R8alBLMTIBBm_uEF0ueLiETYN_IjgpErvq2AUQ/UPQDH3OzsN8.jpg?size=1280x960&amp;quality=96&amp;sign=ed9e9d2c7439548365d0110e1eca07ea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089" y="2905601"/>
            <a:ext cx="4991191" cy="3743393"/>
          </a:xfrm>
          <a:prstGeom prst="rect">
            <a:avLst/>
          </a:prstGeom>
          <a:noFill/>
        </p:spPr>
      </p:pic>
      <p:pic>
        <p:nvPicPr>
          <p:cNvPr id="7172" name="Picture 4" descr="https://sun9-44.userapi.com/impg/MBAn8aTL9NX1xuYMxHX44iO9af_h2ohgBbKklA/ffHTb_DbStg.jpg?size=1280x960&amp;quality=96&amp;sign=a70fb8178fd654eb5d33c73cad970c58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461" y="2925762"/>
            <a:ext cx="5242983" cy="39322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2495006" y="365125"/>
            <a:ext cx="7628708" cy="1325563"/>
          </a:xfrm>
        </p:spPr>
        <p:txBody>
          <a:bodyPr/>
          <a:lstStyle/>
          <a:p>
            <a:pPr algn="ctr"/>
            <a:r>
              <a:rPr lang="ru-RU" altLang="ru-RU" sz="3600" dirty="0" err="1" smtClean="0">
                <a:latin typeface="Microsoft JhengHei Light"/>
                <a:ea typeface="Microsoft JhengHei Light"/>
                <a:cs typeface="Microsoft JhengHei Light"/>
              </a:rPr>
              <a:t>Квест</a:t>
            </a:r>
            <a:r>
              <a:rPr lang="ru-RU" altLang="ru-RU" sz="3600" dirty="0" smtClean="0">
                <a:latin typeface="Microsoft JhengHei Light"/>
                <a:ea typeface="Microsoft JhengHei Light"/>
                <a:cs typeface="Microsoft JhengHei Light"/>
              </a:rPr>
              <a:t> для детей СРЦ «Надежда»</a:t>
            </a:r>
            <a:endParaRPr lang="ru-RU" altLang="ru-RU" sz="3600" dirty="0" smtClean="0">
              <a:latin typeface="Microsoft JhengHei Light"/>
              <a:ea typeface="Microsoft JhengHei Light"/>
              <a:cs typeface="Microsoft JhengHei Light"/>
            </a:endParaRPr>
          </a:p>
        </p:txBody>
      </p:sp>
      <p:sp>
        <p:nvSpPr>
          <p:cNvPr id="21507" name="Объект 2"/>
          <p:cNvSpPr>
            <a:spLocks noGrp="1"/>
          </p:cNvSpPr>
          <p:nvPr>
            <p:ph idx="1"/>
          </p:nvPr>
        </p:nvSpPr>
        <p:spPr>
          <a:xfrm>
            <a:off x="838200" y="1416050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dirty="0" smtClean="0">
                <a:latin typeface="Microsoft JhengHei Light"/>
                <a:ea typeface="Microsoft JhengHei Light"/>
                <a:cs typeface="Microsoft JhengHei Light"/>
              </a:rPr>
              <a:t>24 апреля - </a:t>
            </a:r>
            <a:r>
              <a:rPr lang="ru-RU" sz="2000" dirty="0" smtClean="0">
                <a:latin typeface="Microsoft JhengHei Light" pitchFamily="34" charset="-120"/>
                <a:ea typeface="Microsoft JhengHei Light" pitchFamily="34" charset="-120"/>
              </a:rPr>
              <a:t>проводились различные подвижные и музыкальные игры. </a:t>
            </a:r>
            <a:br>
              <a:rPr lang="ru-RU" sz="2000" dirty="0" smtClean="0">
                <a:latin typeface="Microsoft JhengHei Light" pitchFamily="34" charset="-120"/>
                <a:ea typeface="Microsoft JhengHei Light" pitchFamily="34" charset="-120"/>
              </a:rPr>
            </a:br>
            <a:r>
              <a:rPr lang="ru-RU" sz="2000" dirty="0" smtClean="0">
                <a:latin typeface="Microsoft JhengHei Light" pitchFamily="34" charset="-120"/>
                <a:ea typeface="Microsoft JhengHei Light" pitchFamily="34" charset="-120"/>
              </a:rPr>
              <a:t>Дети </a:t>
            </a:r>
            <a:r>
              <a:rPr lang="ru-RU" sz="2000" dirty="0" smtClean="0">
                <a:latin typeface="Microsoft JhengHei Light" pitchFamily="34" charset="-120"/>
                <a:ea typeface="Microsoft JhengHei Light" pitchFamily="34" charset="-120"/>
              </a:rPr>
              <a:t>рисовали, играли и веселились вместе с представителями отряда.</a:t>
            </a:r>
            <a:br>
              <a:rPr lang="ru-RU" sz="2000" dirty="0" smtClean="0">
                <a:latin typeface="Microsoft JhengHei Light" pitchFamily="34" charset="-120"/>
                <a:ea typeface="Microsoft JhengHei Light" pitchFamily="34" charset="-120"/>
              </a:rPr>
            </a:br>
            <a:r>
              <a:rPr lang="ru-RU" sz="2000" dirty="0" smtClean="0">
                <a:latin typeface="Microsoft JhengHei Light" pitchFamily="34" charset="-120"/>
                <a:ea typeface="Microsoft JhengHei Light" pitchFamily="34" charset="-120"/>
              </a:rPr>
              <a:t>Особенно детям понравился "Ручеек".</a:t>
            </a:r>
            <a:endParaRPr lang="ru-RU" altLang="ru-RU" dirty="0" smtClean="0">
              <a:latin typeface="Microsoft JhengHei Light" pitchFamily="34" charset="-120"/>
              <a:ea typeface="Microsoft JhengHei Light" pitchFamily="34" charset="-120"/>
              <a:cs typeface="Microsoft JhengHei Light"/>
            </a:endParaRPr>
          </a:p>
        </p:txBody>
      </p:sp>
      <p:pic>
        <p:nvPicPr>
          <p:cNvPr id="6146" name="Picture 2" descr="https://sun9-35.userapi.com/impg/0U85ballqgJbIKNbK32H_MoDbUlVGrZq5tO1AA/ZyFvRj_HwKY.jpg?size=1280x960&amp;quality=96&amp;sign=124110b1e21fb768a2c8aaca9c35c2d6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587" y="2533878"/>
            <a:ext cx="4877222" cy="3657917"/>
          </a:xfrm>
          <a:prstGeom prst="rect">
            <a:avLst/>
          </a:prstGeom>
          <a:noFill/>
        </p:spPr>
      </p:pic>
      <p:pic>
        <p:nvPicPr>
          <p:cNvPr id="6148" name="Picture 4" descr="https://sun9-15.userapi.com/impg/5PkJQWS4Xkv5yhxtYlYSn2BbshXCCz4SKY_nXg/1c-F0kT8LQ4.jpg?size=1280x960&amp;quality=96&amp;sign=6f0be48ad8911c44c4d820445a45e350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9724" y="3986552"/>
            <a:ext cx="3445419" cy="2584065"/>
          </a:xfrm>
          <a:prstGeom prst="rect">
            <a:avLst/>
          </a:prstGeom>
          <a:noFill/>
        </p:spPr>
      </p:pic>
      <p:pic>
        <p:nvPicPr>
          <p:cNvPr id="6150" name="Picture 6" descr="https://sun9-1.userapi.com/impg/gJJWdoU8UM6vM2AdTiurcIWyQKbkJdA2cwoanA/Gdc-DrR6xU0.jpg?size=1280x960&amp;quality=96&amp;sign=bdf34962a0196dabd66ff394407475b9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9529" y="2259556"/>
            <a:ext cx="3802471" cy="28518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2481943" y="403225"/>
            <a:ext cx="7733212" cy="1325563"/>
          </a:xfrm>
        </p:spPr>
        <p:txBody>
          <a:bodyPr/>
          <a:lstStyle/>
          <a:p>
            <a:pPr algn="ctr"/>
            <a:r>
              <a:rPr lang="ru-RU" altLang="ru-RU" sz="3600" dirty="0" smtClean="0">
                <a:latin typeface="Microsoft JhengHei Light"/>
                <a:ea typeface="Microsoft JhengHei Light"/>
                <a:cs typeface="Microsoft JhengHei Light"/>
              </a:rPr>
              <a:t>Лекция «Вклад медицинских работников в годы ВОВ»</a:t>
            </a:r>
            <a:endParaRPr lang="ru-RU" altLang="ru-RU" sz="3600" dirty="0" smtClean="0">
              <a:latin typeface="Microsoft JhengHei Light"/>
              <a:ea typeface="Microsoft JhengHei Light"/>
              <a:cs typeface="Microsoft JhengHei Light"/>
            </a:endParaRPr>
          </a:p>
        </p:txBody>
      </p:sp>
      <p:sp>
        <p:nvSpPr>
          <p:cNvPr id="22531" name="Объект 2"/>
          <p:cNvSpPr>
            <a:spLocks noGrp="1"/>
          </p:cNvSpPr>
          <p:nvPr>
            <p:ph idx="1"/>
          </p:nvPr>
        </p:nvSpPr>
        <p:spPr>
          <a:xfrm>
            <a:off x="838200" y="1416050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dirty="0" smtClean="0">
                <a:latin typeface="Microsoft JhengHei Light"/>
                <a:ea typeface="Microsoft JhengHei Light"/>
                <a:cs typeface="Microsoft JhengHei Light"/>
              </a:rPr>
              <a:t>29 апреля - </a:t>
            </a:r>
            <a:r>
              <a:rPr lang="ru-RU" sz="2400" dirty="0" smtClean="0">
                <a:latin typeface="Microsoft JhengHei Light" pitchFamily="34" charset="-120"/>
                <a:ea typeface="Microsoft JhengHei Light" pitchFamily="34" charset="-120"/>
              </a:rPr>
              <a:t>наш волонтерский отряд провел классные часы у 5-6 классов Кадетской </a:t>
            </a:r>
            <a:r>
              <a:rPr lang="ru-RU" sz="2400" dirty="0" err="1" smtClean="0">
                <a:latin typeface="Microsoft JhengHei Light" pitchFamily="34" charset="-120"/>
                <a:ea typeface="Microsoft JhengHei Light" pitchFamily="34" charset="-120"/>
              </a:rPr>
              <a:t>школы-интернат</a:t>
            </a:r>
            <a:r>
              <a:rPr lang="ru-RU" sz="2400" dirty="0" smtClean="0">
                <a:latin typeface="Microsoft JhengHei Light" pitchFamily="34" charset="-120"/>
                <a:ea typeface="Microsoft JhengHei Light" pitchFamily="34" charset="-120"/>
              </a:rPr>
              <a:t> Забайкальского края</a:t>
            </a:r>
            <a:r>
              <a:rPr lang="ru-RU" dirty="0" smtClean="0"/>
              <a:t>.</a:t>
            </a:r>
            <a:endParaRPr lang="ru-RU" altLang="ru-RU" dirty="0" smtClean="0">
              <a:latin typeface="Microsoft JhengHei Light"/>
              <a:ea typeface="Microsoft JhengHei Light"/>
              <a:cs typeface="Microsoft JhengHei Light"/>
            </a:endParaRPr>
          </a:p>
        </p:txBody>
      </p:sp>
      <p:pic>
        <p:nvPicPr>
          <p:cNvPr id="5122" name="Picture 2" descr="https://sun9-63.userapi.com/impg/XyVOjxz0VaINSbi6Mrqp7EJL4QPINBpkvjXhbg/V8vuHPBiep0.jpg?size=1280x960&amp;quality=96&amp;sign=609c328d772b35dff5f2f08aacd19433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7964" y="2259874"/>
            <a:ext cx="6206036" cy="44413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Заголовок 1"/>
          <p:cNvSpPr>
            <a:spLocks noGrp="1"/>
          </p:cNvSpPr>
          <p:nvPr>
            <p:ph type="ctrTitle"/>
          </p:nvPr>
        </p:nvSpPr>
        <p:spPr>
          <a:xfrm>
            <a:off x="2495006" y="361950"/>
            <a:ext cx="7694023" cy="814388"/>
          </a:xfrm>
        </p:spPr>
        <p:txBody>
          <a:bodyPr/>
          <a:lstStyle/>
          <a:p>
            <a:r>
              <a:rPr lang="ru-RU" sz="3200" dirty="0" smtClean="0">
                <a:latin typeface="Microsoft JhengHei Light" pitchFamily="34" charset="-120"/>
                <a:ea typeface="Microsoft JhengHei Light" pitchFamily="34" charset="-120"/>
                <a:cs typeface="Ebrima" pitchFamily="2" charset="0"/>
              </a:rPr>
              <a:t>«День </a:t>
            </a:r>
            <a:r>
              <a:rPr lang="ru-RU" sz="3200" dirty="0" smtClean="0">
                <a:latin typeface="Microsoft JhengHei Light" pitchFamily="34" charset="-120"/>
                <a:ea typeface="Microsoft JhengHei Light" pitchFamily="34" charset="-120"/>
                <a:cs typeface="Ebrima" pitchFamily="2" charset="0"/>
              </a:rPr>
              <a:t>оказания первой медицинской </a:t>
            </a:r>
            <a:r>
              <a:rPr lang="ru-RU" sz="3200" dirty="0" smtClean="0">
                <a:latin typeface="Microsoft JhengHei Light" pitchFamily="34" charset="-120"/>
                <a:ea typeface="Microsoft JhengHei Light" pitchFamily="34" charset="-120"/>
                <a:cs typeface="Ebrima" pitchFamily="2" charset="0"/>
              </a:rPr>
              <a:t>помощи»</a:t>
            </a:r>
            <a:endParaRPr lang="ru-RU" altLang="ru-RU" sz="3200" dirty="0" smtClean="0">
              <a:latin typeface="Microsoft JhengHei Light" pitchFamily="34" charset="-120"/>
              <a:ea typeface="Microsoft JhengHei Light" pitchFamily="34" charset="-120"/>
              <a:cs typeface="Ebrima" pitchFamily="2" charset="0"/>
            </a:endParaRPr>
          </a:p>
        </p:txBody>
      </p:sp>
      <p:sp>
        <p:nvSpPr>
          <p:cNvPr id="512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277938"/>
            <a:ext cx="8913223" cy="484187"/>
          </a:xfrm>
        </p:spPr>
        <p:txBody>
          <a:bodyPr/>
          <a:lstStyle/>
          <a:p>
            <a:r>
              <a:rPr lang="ru-RU" sz="2000" dirty="0" smtClean="0">
                <a:latin typeface="Microsoft JhengHei Light" pitchFamily="34" charset="-120"/>
                <a:ea typeface="Microsoft JhengHei Light" pitchFamily="34" charset="-120"/>
              </a:rPr>
              <a:t>11 сентября наши волонтеры в стенах ЧГМА провели небольшую викторину для студентов, которые отвечали на поставленные вопросы об оказании первой помощи.</a:t>
            </a:r>
            <a:endParaRPr lang="ru-RU" altLang="ru-RU" sz="2000" dirty="0" smtClean="0">
              <a:latin typeface="Microsoft JhengHei Light" pitchFamily="34" charset="-120"/>
              <a:ea typeface="Microsoft JhengHei Light" pitchFamily="34" charset="-120"/>
              <a:cs typeface="Microsoft JhengHei Light"/>
            </a:endParaRPr>
          </a:p>
        </p:txBody>
      </p:sp>
      <p:pic>
        <p:nvPicPr>
          <p:cNvPr id="22530" name="Picture 2" descr="https://sun9-75.userapi.com/impg/TRmlCyzgGvDcySylbVpSWpcSUANxk3D4Es3FYA/3vXvqgp1AKc.jpg?size=1280x1280&amp;quality=96&amp;sign=6fe4d3e1bdce99d9209409ad656dbfc3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9349" y="2281646"/>
            <a:ext cx="4249783" cy="4249783"/>
          </a:xfrm>
          <a:prstGeom prst="rect">
            <a:avLst/>
          </a:prstGeom>
          <a:noFill/>
        </p:spPr>
      </p:pic>
      <p:pic>
        <p:nvPicPr>
          <p:cNvPr id="22532" name="Picture 4" descr="https://sun9-48.userapi.com/impg/y0DQjAFHGgDK30otAcCWGkjqKdX2EoQtvumr8w/SRWt4c6KXHs.jpg?size=1280x1280&amp;quality=96&amp;sign=d7db776cbe300c8d8f17b0fa27ff3d27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52319" y="2297884"/>
            <a:ext cx="4220482" cy="42204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2521131" y="365125"/>
            <a:ext cx="7654836" cy="1325563"/>
          </a:xfrm>
        </p:spPr>
        <p:txBody>
          <a:bodyPr/>
          <a:lstStyle/>
          <a:p>
            <a:pPr algn="ctr"/>
            <a:r>
              <a:rPr lang="ru-RU" altLang="ru-RU" sz="3600" dirty="0" err="1" smtClean="0">
                <a:latin typeface="Microsoft JhengHei Light"/>
                <a:ea typeface="Microsoft JhengHei Light"/>
                <a:cs typeface="Microsoft JhengHei Light"/>
              </a:rPr>
              <a:t>Грантовая</a:t>
            </a:r>
            <a:r>
              <a:rPr lang="ru-RU" altLang="ru-RU" sz="3600" dirty="0" smtClean="0">
                <a:latin typeface="Microsoft JhengHei Light"/>
                <a:ea typeface="Microsoft JhengHei Light"/>
                <a:cs typeface="Microsoft JhengHei Light"/>
              </a:rPr>
              <a:t> поддержка проекта «Подари улыбку»</a:t>
            </a:r>
            <a:endParaRPr lang="ru-RU" altLang="ru-RU" sz="3600" dirty="0" smtClean="0">
              <a:latin typeface="Microsoft JhengHei Light"/>
              <a:ea typeface="Microsoft JhengHei Light"/>
              <a:cs typeface="Microsoft JhengHei Light"/>
            </a:endParaRPr>
          </a:p>
        </p:txBody>
      </p:sp>
      <p:sp>
        <p:nvSpPr>
          <p:cNvPr id="24579" name="Объект 2"/>
          <p:cNvSpPr>
            <a:spLocks noGrp="1"/>
          </p:cNvSpPr>
          <p:nvPr>
            <p:ph idx="1"/>
          </p:nvPr>
        </p:nvSpPr>
        <p:spPr>
          <a:xfrm>
            <a:off x="1436914" y="1454150"/>
            <a:ext cx="896112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dirty="0" smtClean="0">
                <a:latin typeface="Microsoft JhengHei Light"/>
                <a:ea typeface="Microsoft JhengHei Light"/>
                <a:cs typeface="Microsoft JhengHei Light"/>
              </a:rPr>
              <a:t>29 апреля - </a:t>
            </a:r>
            <a:r>
              <a:rPr lang="ru-RU" sz="2400" dirty="0" smtClean="0">
                <a:latin typeface="Microsoft JhengHei Light" pitchFamily="34" charset="-120"/>
                <a:ea typeface="Microsoft JhengHei Light" pitchFamily="34" charset="-120"/>
              </a:rPr>
              <a:t>Руководитель отряда - Виктория </a:t>
            </a:r>
            <a:r>
              <a:rPr lang="ru-RU" sz="2400" dirty="0" err="1" smtClean="0">
                <a:latin typeface="Microsoft JhengHei Light" pitchFamily="34" charset="-120"/>
                <a:ea typeface="Microsoft JhengHei Light" pitchFamily="34" charset="-120"/>
              </a:rPr>
              <a:t>Голубцова</a:t>
            </a:r>
            <a:r>
              <a:rPr lang="ru-RU" sz="2400" dirty="0" smtClean="0">
                <a:latin typeface="Microsoft JhengHei Light" pitchFamily="34" charset="-120"/>
                <a:ea typeface="Microsoft JhengHei Light" pitchFamily="34" charset="-120"/>
              </a:rPr>
              <a:t> - стала победителем заочного этапа Всероссийского конкурса молодежных проектов среди физических лиц в 2021 году с проектом "Подари улыбку"</a:t>
            </a:r>
            <a:endParaRPr lang="ru-RU" altLang="ru-RU" dirty="0" smtClean="0">
              <a:latin typeface="Microsoft JhengHei Light" pitchFamily="34" charset="-120"/>
              <a:ea typeface="Microsoft JhengHei Light" pitchFamily="34" charset="-120"/>
              <a:cs typeface="Microsoft JhengHei Light"/>
            </a:endParaRPr>
          </a:p>
        </p:txBody>
      </p:sp>
      <p:pic>
        <p:nvPicPr>
          <p:cNvPr id="3074" name="Picture 2" descr="https://sun9-44.userapi.com/impg/S91liutEy5wfwQ9v7uT7egHUr6EekVrc_OEJnw/szgZfxtbgVI.jpg?size=743x850&amp;quality=96&amp;sign=11245516b6d66c9bc6ab08447e1af3e3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998" y="2945674"/>
            <a:ext cx="3419834" cy="39123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4000" dirty="0" smtClean="0">
                <a:latin typeface="Microsoft JhengHei Light"/>
                <a:ea typeface="Microsoft JhengHei Light"/>
                <a:cs typeface="Microsoft JhengHei Light"/>
              </a:rPr>
              <a:t>«День книги» в СРЦ «Надежда»</a:t>
            </a:r>
            <a:endParaRPr lang="ru-RU" altLang="ru-RU" sz="4000" dirty="0" smtClean="0">
              <a:latin typeface="Microsoft JhengHei Light"/>
              <a:ea typeface="Microsoft JhengHei Light"/>
              <a:cs typeface="Microsoft JhengHei Light"/>
            </a:endParaRPr>
          </a:p>
        </p:txBody>
      </p:sp>
      <p:sp>
        <p:nvSpPr>
          <p:cNvPr id="23555" name="Объект 2"/>
          <p:cNvSpPr>
            <a:spLocks noGrp="1"/>
          </p:cNvSpPr>
          <p:nvPr>
            <p:ph idx="1"/>
          </p:nvPr>
        </p:nvSpPr>
        <p:spPr>
          <a:xfrm>
            <a:off x="838200" y="1558925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dirty="0" smtClean="0">
                <a:latin typeface="Microsoft JhengHei Light"/>
                <a:ea typeface="Microsoft JhengHei Light"/>
                <a:cs typeface="Microsoft JhengHei Light"/>
              </a:rPr>
              <a:t>15 мая - </a:t>
            </a:r>
            <a:r>
              <a:rPr lang="ru-RU" altLang="ru-RU" sz="2400" dirty="0" smtClean="0">
                <a:latin typeface="Microsoft JhengHei Light" pitchFamily="34" charset="-120"/>
                <a:ea typeface="Microsoft JhengHei Light" pitchFamily="34" charset="-120"/>
              </a:rPr>
              <a:t>д</a:t>
            </a:r>
            <a:r>
              <a:rPr lang="ru-RU" sz="2400" dirty="0" smtClean="0">
                <a:latin typeface="Microsoft JhengHei Light" pitchFamily="34" charset="-120"/>
                <a:ea typeface="Microsoft JhengHei Light" pitchFamily="34" charset="-120"/>
              </a:rPr>
              <a:t>етям </a:t>
            </a:r>
            <a:r>
              <a:rPr lang="ru-RU" sz="2400" dirty="0" smtClean="0">
                <a:latin typeface="Microsoft JhengHei Light" pitchFamily="34" charset="-120"/>
                <a:ea typeface="Microsoft JhengHei Light" pitchFamily="34" charset="-120"/>
              </a:rPr>
              <a:t>предложили придумать свою книгу, кратко описать ее и нарисовать обложку, а потом рассказывали о ней другим.</a:t>
            </a:r>
            <a:endParaRPr lang="ru-RU" altLang="ru-RU" dirty="0" smtClean="0">
              <a:latin typeface="Microsoft JhengHei Light" pitchFamily="34" charset="-120"/>
              <a:ea typeface="Microsoft JhengHei Light" pitchFamily="34" charset="-120"/>
              <a:cs typeface="Microsoft JhengHei Light"/>
            </a:endParaRPr>
          </a:p>
        </p:txBody>
      </p:sp>
      <p:pic>
        <p:nvPicPr>
          <p:cNvPr id="4098" name="Picture 2" descr="https://sun9-47.userapi.com/impg/YFchtASK1A3BlGWORF_MGi1fVPzGBIH0UE0ybw/wbumVfEf3jc.jpg?size=1280x960&amp;quality=96&amp;sign=8bcfd40b0e076e9ec22bdc65fa15c24b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6482" y="2350996"/>
            <a:ext cx="5486399" cy="4114799"/>
          </a:xfrm>
          <a:prstGeom prst="rect">
            <a:avLst/>
          </a:prstGeom>
          <a:noFill/>
        </p:spPr>
      </p:pic>
      <p:pic>
        <p:nvPicPr>
          <p:cNvPr id="4100" name="Picture 4" descr="https://sun9-22.userapi.com/impg/0X12GpVJqdpyclr2PkT4VaE55XPPwe6eLnnqIg/ApzDoBbLKLY.jpg?size=1280x960&amp;quality=96&amp;sign=c9697bd56fe9676b5b643482652a2924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3585" y="2507752"/>
            <a:ext cx="5277815" cy="39583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ъект 2"/>
          <p:cNvSpPr>
            <a:spLocks noGrp="1"/>
          </p:cNvSpPr>
          <p:nvPr>
            <p:ph idx="1"/>
          </p:nvPr>
        </p:nvSpPr>
        <p:spPr>
          <a:xfrm>
            <a:off x="838200" y="2940050"/>
            <a:ext cx="10515600" cy="4351338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ru-RU" altLang="ru-RU" sz="4000" smtClean="0">
                <a:latin typeface="Microsoft JhengHei Light"/>
                <a:ea typeface="Microsoft JhengHei Light"/>
                <a:cs typeface="Microsoft JhengHei Light"/>
              </a:rPr>
              <a:t>Спасибо за внимание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ctrTitle"/>
          </p:nvPr>
        </p:nvSpPr>
        <p:spPr>
          <a:xfrm>
            <a:off x="2495006" y="284163"/>
            <a:ext cx="7615645" cy="915987"/>
          </a:xfrm>
        </p:spPr>
        <p:txBody>
          <a:bodyPr/>
          <a:lstStyle/>
          <a:p>
            <a:r>
              <a:rPr lang="ru-RU" sz="3200" dirty="0" smtClean="0">
                <a:latin typeface="Microsoft JhengHei Light" pitchFamily="34" charset="-120"/>
                <a:ea typeface="Microsoft JhengHei Light" pitchFamily="34" charset="-120"/>
              </a:rPr>
              <a:t>VII съезд волонтеров "Эстафета добровольчества"</a:t>
            </a:r>
            <a:endParaRPr lang="ru-RU" altLang="ru-RU" sz="3200" dirty="0" smtClean="0">
              <a:latin typeface="Microsoft JhengHei Light" pitchFamily="34" charset="-120"/>
              <a:ea typeface="Microsoft JhengHei Light" pitchFamily="34" charset="-120"/>
              <a:cs typeface="Microsoft JhengHei Light"/>
            </a:endParaRPr>
          </a:p>
        </p:txBody>
      </p:sp>
      <p:sp>
        <p:nvSpPr>
          <p:cNvPr id="614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344613"/>
            <a:ext cx="9144000" cy="598487"/>
          </a:xfrm>
        </p:spPr>
        <p:txBody>
          <a:bodyPr/>
          <a:lstStyle/>
          <a:p>
            <a:r>
              <a:rPr lang="en-US" altLang="ru-RU" dirty="0" smtClean="0">
                <a:latin typeface="Microsoft JhengHei Light"/>
                <a:ea typeface="Microsoft JhengHei Light"/>
                <a:cs typeface="Microsoft JhengHei Light"/>
              </a:rPr>
              <a:t>24 – 26 c</a:t>
            </a:r>
            <a:r>
              <a:rPr lang="ru-RU" altLang="ru-RU" dirty="0" err="1" smtClean="0">
                <a:latin typeface="Microsoft JhengHei Light"/>
                <a:ea typeface="Microsoft JhengHei Light"/>
                <a:cs typeface="Microsoft JhengHei Light"/>
              </a:rPr>
              <a:t>ентября</a:t>
            </a:r>
            <a:endParaRPr lang="ru-RU" altLang="ru-RU" dirty="0" smtClean="0">
              <a:latin typeface="Microsoft JhengHei Light"/>
              <a:ea typeface="Microsoft JhengHei Light"/>
              <a:cs typeface="Microsoft JhengHei Light"/>
            </a:endParaRPr>
          </a:p>
        </p:txBody>
      </p:sp>
      <p:pic>
        <p:nvPicPr>
          <p:cNvPr id="21510" name="Picture 6" descr="https://sun9-38.userapi.com/impg/oOhKPVVp62Ov9E-uZ5j1LHq82cB55RzdxPr7Dg/jQmPeBYiEM4.jpg?size=1280x1280&amp;quality=96&amp;sign=92d27c054225efc1f0f3bbe78a3bed4f&amp;type=album"/>
          <p:cNvPicPr>
            <a:picLocks noChangeAspect="1" noChangeArrowheads="1"/>
          </p:cNvPicPr>
          <p:nvPr/>
        </p:nvPicPr>
        <p:blipFill>
          <a:blip r:embed="rId3" cstate="print"/>
          <a:srcRect t="16766" b="16914"/>
          <a:stretch>
            <a:fillRect/>
          </a:stretch>
        </p:blipFill>
        <p:spPr bwMode="auto">
          <a:xfrm>
            <a:off x="2467701" y="1920238"/>
            <a:ext cx="6125632" cy="4062549"/>
          </a:xfrm>
          <a:prstGeom prst="rect">
            <a:avLst/>
          </a:prstGeom>
          <a:noFill/>
        </p:spPr>
      </p:pic>
      <p:pic>
        <p:nvPicPr>
          <p:cNvPr id="21506" name="Picture 2" descr="https://sun9-8.userapi.com/impg/gPlhGiFZjWva4JCDsabgv86qpPdBJBlJH2cDxg/RcI3UjGZI_w.jpg?size=1080x1080&amp;quality=96&amp;sign=37791e85bcbce4f6a586131a154dfcd8&amp;type=album"/>
          <p:cNvPicPr>
            <a:picLocks noChangeAspect="1" noChangeArrowheads="1"/>
          </p:cNvPicPr>
          <p:nvPr/>
        </p:nvPicPr>
        <p:blipFill>
          <a:blip r:embed="rId4" cstate="print"/>
          <a:srcRect t="7305" b="7053"/>
          <a:stretch>
            <a:fillRect/>
          </a:stretch>
        </p:blipFill>
        <p:spPr bwMode="auto">
          <a:xfrm>
            <a:off x="300444" y="1345474"/>
            <a:ext cx="2592977" cy="2220686"/>
          </a:xfrm>
          <a:prstGeom prst="rect">
            <a:avLst/>
          </a:prstGeom>
          <a:noFill/>
        </p:spPr>
      </p:pic>
      <p:pic>
        <p:nvPicPr>
          <p:cNvPr id="21508" name="Picture 4" descr="https://sun9-57.userapi.com/impg/f8KL-pQnARp9DFSm5m1gkE41xPHuM9D2vNgUcw/OIXicpE4csE.jpg?size=1280x1280&amp;quality=96&amp;sign=7d0bf0065dc8d39548c2eede850f3e87&amp;type=album"/>
          <p:cNvPicPr>
            <a:picLocks noChangeAspect="1" noChangeArrowheads="1"/>
          </p:cNvPicPr>
          <p:nvPr/>
        </p:nvPicPr>
        <p:blipFill>
          <a:blip r:embed="rId5" cstate="print"/>
          <a:srcRect t="16667" b="15385"/>
          <a:stretch>
            <a:fillRect/>
          </a:stretch>
        </p:blipFill>
        <p:spPr bwMode="auto">
          <a:xfrm>
            <a:off x="8347167" y="4545874"/>
            <a:ext cx="3056707" cy="2076994"/>
          </a:xfrm>
          <a:prstGeom prst="rect">
            <a:avLst/>
          </a:prstGeom>
          <a:noFill/>
        </p:spPr>
      </p:pic>
      <p:pic>
        <p:nvPicPr>
          <p:cNvPr id="21512" name="Picture 8" descr="https://sun9-69.userapi.com/impg/7jgKuliS6yjNVz_FPVy87_69ea4XEhfLHTxNQw/Ym6vOWDmRlE.jpg?size=1280x1280&amp;quality=96&amp;sign=2571fba048d584910453f1cca2abd1e8&amp;type=album"/>
          <p:cNvPicPr>
            <a:picLocks noChangeAspect="1" noChangeArrowheads="1"/>
          </p:cNvPicPr>
          <p:nvPr/>
        </p:nvPicPr>
        <p:blipFill>
          <a:blip r:embed="rId6" cstate="print"/>
          <a:srcRect t="20595" b="22766"/>
          <a:stretch>
            <a:fillRect/>
          </a:stretch>
        </p:blipFill>
        <p:spPr bwMode="auto">
          <a:xfrm>
            <a:off x="209006" y="4767943"/>
            <a:ext cx="3205849" cy="1815737"/>
          </a:xfrm>
          <a:prstGeom prst="rect">
            <a:avLst/>
          </a:prstGeom>
          <a:noFill/>
        </p:spPr>
      </p:pic>
      <p:pic>
        <p:nvPicPr>
          <p:cNvPr id="21514" name="Picture 10" descr="https://sun9-15.userapi.com/impg/67dnDf0Zhg_kWRj8FoQS3B4NLHvHzf-jb2hHPQ/p1xC8T9WPk8.jpg?size=1280x1280&amp;quality=96&amp;sign=1aaff3a5b86642756dbfe49ec61be841&amp;type=album"/>
          <p:cNvPicPr>
            <a:picLocks noChangeAspect="1" noChangeArrowheads="1"/>
          </p:cNvPicPr>
          <p:nvPr/>
        </p:nvPicPr>
        <p:blipFill>
          <a:blip r:embed="rId7" cstate="print"/>
          <a:srcRect t="14203" b="14215"/>
          <a:stretch>
            <a:fillRect/>
          </a:stretch>
        </p:blipFill>
        <p:spPr bwMode="auto">
          <a:xfrm>
            <a:off x="8311152" y="1907176"/>
            <a:ext cx="2646061" cy="18941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dirty="0" smtClean="0">
                <a:latin typeface="Microsoft JhengHei Light" pitchFamily="34" charset="-120"/>
                <a:ea typeface="Microsoft JhengHei Light" pitchFamily="34" charset="-120"/>
              </a:rPr>
              <a:t>Набор волонтеров</a:t>
            </a:r>
            <a:endParaRPr lang="ru-RU" altLang="ru-RU" sz="4000" dirty="0" smtClean="0">
              <a:latin typeface="Microsoft JhengHei Light" pitchFamily="34" charset="-120"/>
              <a:ea typeface="Microsoft JhengHei Light" pitchFamily="34" charset="-120"/>
              <a:cs typeface="Microsoft JhengHei Light"/>
            </a:endParaRPr>
          </a:p>
        </p:txBody>
      </p:sp>
      <p:sp>
        <p:nvSpPr>
          <p:cNvPr id="7171" name="Объект 2"/>
          <p:cNvSpPr>
            <a:spLocks noGrp="1"/>
          </p:cNvSpPr>
          <p:nvPr>
            <p:ph idx="1"/>
          </p:nvPr>
        </p:nvSpPr>
        <p:spPr>
          <a:xfrm>
            <a:off x="838200" y="1425575"/>
            <a:ext cx="10515600" cy="784225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ru-RU" altLang="ru-RU" dirty="0" smtClean="0">
                <a:latin typeface="Microsoft JhengHei Light"/>
                <a:ea typeface="Microsoft JhengHei Light"/>
                <a:cs typeface="Microsoft JhengHei Light"/>
              </a:rPr>
              <a:t>26 сентября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ru-RU" altLang="ru-RU" dirty="0" smtClean="0">
              <a:latin typeface="Microsoft JhengHei Light"/>
              <a:ea typeface="Microsoft JhengHei Light"/>
              <a:cs typeface="Microsoft JhengHei Light"/>
            </a:endParaRPr>
          </a:p>
        </p:txBody>
      </p:sp>
      <p:pic>
        <p:nvPicPr>
          <p:cNvPr id="20482" name="Picture 2" descr="https://sun9-69.userapi.com/impg/9ypG2JgAP-ZqqkTmffo8MV2g6x8rNxcFedSF6A/Ilw0r8LK2mc.jpg?size=1280x1280&amp;quality=96&amp;sign=4d7aa7a83699410371bed6b098a15086&amp;type=album"/>
          <p:cNvPicPr>
            <a:picLocks noChangeAspect="1" noChangeArrowheads="1"/>
          </p:cNvPicPr>
          <p:nvPr/>
        </p:nvPicPr>
        <p:blipFill>
          <a:blip r:embed="rId3" cstate="print"/>
          <a:srcRect t="18804" b="18786"/>
          <a:stretch>
            <a:fillRect/>
          </a:stretch>
        </p:blipFill>
        <p:spPr bwMode="auto">
          <a:xfrm>
            <a:off x="2964090" y="2259874"/>
            <a:ext cx="6258288" cy="39057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dirty="0" smtClean="0">
                <a:latin typeface="Microsoft JhengHei Light" pitchFamily="34" charset="-120"/>
                <a:ea typeface="Microsoft JhengHei Light" pitchFamily="34" charset="-120"/>
              </a:rPr>
              <a:t>«День сердца»</a:t>
            </a:r>
            <a:endParaRPr lang="ru-RU" altLang="ru-RU" dirty="0" smtClean="0">
              <a:latin typeface="Microsoft JhengHei Light" pitchFamily="34" charset="-120"/>
              <a:ea typeface="Microsoft JhengHei Light" pitchFamily="34" charset="-120"/>
              <a:cs typeface="Microsoft JhengHei Light"/>
            </a:endParaRPr>
          </a:p>
        </p:txBody>
      </p:sp>
      <p:sp>
        <p:nvSpPr>
          <p:cNvPr id="8197" name="Объект 2"/>
          <p:cNvSpPr>
            <a:spLocks noGrp="1"/>
          </p:cNvSpPr>
          <p:nvPr>
            <p:ph idx="1"/>
          </p:nvPr>
        </p:nvSpPr>
        <p:spPr>
          <a:xfrm>
            <a:off x="838200" y="1368425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sz="2400" dirty="0" smtClean="0">
                <a:latin typeface="Microsoft JhengHei Light"/>
                <a:ea typeface="Microsoft JhengHei Light"/>
                <a:cs typeface="Microsoft JhengHei Light"/>
              </a:rPr>
              <a:t>29 сентября -</a:t>
            </a:r>
            <a:r>
              <a:rPr lang="ru-RU" altLang="ru-RU" sz="2400" dirty="0" smtClean="0">
                <a:latin typeface="Microsoft JhengHei Light" pitchFamily="34" charset="-120"/>
                <a:ea typeface="Microsoft JhengHei Light" pitchFamily="34" charset="-120"/>
              </a:rPr>
              <a:t> </a:t>
            </a:r>
            <a:r>
              <a:rPr lang="ru-RU" sz="2400" dirty="0" smtClean="0">
                <a:latin typeface="Microsoft JhengHei Light" pitchFamily="34" charset="-120"/>
                <a:ea typeface="Microsoft JhengHei Light" pitchFamily="34" charset="-120"/>
              </a:rPr>
              <a:t>акция </a:t>
            </a:r>
            <a:r>
              <a:rPr lang="ru-RU" sz="2400" dirty="0" smtClean="0">
                <a:latin typeface="Microsoft JhengHei Light" pitchFamily="34" charset="-120"/>
                <a:ea typeface="Microsoft JhengHei Light" pitchFamily="34" charset="-120"/>
              </a:rPr>
              <a:t>заключалась в оценке знаний студентов ЧГМА о строении сердца, кругов кровообращения, а также заболеваний </a:t>
            </a:r>
            <a:r>
              <a:rPr lang="ru-RU" sz="2400" dirty="0" err="1" smtClean="0">
                <a:latin typeface="Microsoft JhengHei Light" pitchFamily="34" charset="-120"/>
                <a:ea typeface="Microsoft JhengHei Light" pitchFamily="34" charset="-120"/>
              </a:rPr>
              <a:t>сердечно-сосудистой</a:t>
            </a:r>
            <a:r>
              <a:rPr lang="ru-RU" sz="2400" dirty="0" smtClean="0">
                <a:latin typeface="Microsoft JhengHei Light" pitchFamily="34" charset="-120"/>
                <a:ea typeface="Microsoft JhengHei Light" pitchFamily="34" charset="-120"/>
              </a:rPr>
              <a:t> системы.</a:t>
            </a:r>
            <a:endParaRPr lang="ru-RU" altLang="ru-RU" sz="2400" dirty="0" smtClean="0">
              <a:latin typeface="Microsoft JhengHei Light" pitchFamily="34" charset="-120"/>
              <a:ea typeface="Microsoft JhengHei Light" pitchFamily="34" charset="-120"/>
              <a:cs typeface="Microsoft JhengHei Light"/>
            </a:endParaRPr>
          </a:p>
        </p:txBody>
      </p:sp>
      <p:pic>
        <p:nvPicPr>
          <p:cNvPr id="19458" name="Picture 2" descr="https://sun9-50.userapi.com/impg/NMzmbuPFDJs_BvRPXE8TpS_BNJ5groq9vi50-g/Z-pW-k-ObfY.jpg?size=1280x1280&amp;quality=96&amp;sign=21b4d12c5c849a83eb93c41bdd218628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9348" y="2495640"/>
            <a:ext cx="3958046" cy="3958046"/>
          </a:xfrm>
          <a:prstGeom prst="rect">
            <a:avLst/>
          </a:prstGeom>
          <a:noFill/>
        </p:spPr>
      </p:pic>
      <p:pic>
        <p:nvPicPr>
          <p:cNvPr id="19460" name="Picture 4" descr="https://sun9-59.userapi.com/impg/lhAihCbUCdpjLnq6Kh-iSaFC6c7xrg2mA0G8pg/K-VrPwgJY9E.jpg?size=1280x1280&amp;quality=96&amp;sign=77e1f40d9e4a365d9c7488da148ea257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6924" y="2521132"/>
            <a:ext cx="3944986" cy="39449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2481943" y="365125"/>
            <a:ext cx="7811588" cy="1325563"/>
          </a:xfrm>
        </p:spPr>
        <p:txBody>
          <a:bodyPr/>
          <a:lstStyle/>
          <a:p>
            <a:pPr algn="ctr"/>
            <a:r>
              <a:rPr lang="ru-RU" altLang="ru-RU" sz="2800" dirty="0" smtClean="0">
                <a:latin typeface="Microsoft JhengHei Light"/>
                <a:ea typeface="Microsoft JhengHei Light"/>
                <a:cs typeface="Microsoft JhengHei Light"/>
              </a:rPr>
              <a:t>Лекция по профилактики </a:t>
            </a:r>
            <a:r>
              <a:rPr lang="ru-RU" altLang="ru-RU" sz="2800" dirty="0" err="1" smtClean="0">
                <a:latin typeface="Microsoft JhengHei Light"/>
                <a:ea typeface="Microsoft JhengHei Light"/>
                <a:cs typeface="Microsoft JhengHei Light"/>
              </a:rPr>
              <a:t>коронавирусной</a:t>
            </a:r>
            <a:r>
              <a:rPr lang="ru-RU" altLang="ru-RU" sz="2800" dirty="0" smtClean="0">
                <a:latin typeface="Microsoft JhengHei Light"/>
                <a:ea typeface="Microsoft JhengHei Light"/>
                <a:cs typeface="Microsoft JhengHei Light"/>
              </a:rPr>
              <a:t> инфекции</a:t>
            </a:r>
            <a:endParaRPr lang="ru-RU" altLang="ru-RU" sz="2800" dirty="0" smtClean="0">
              <a:latin typeface="Microsoft JhengHei Light"/>
              <a:ea typeface="Microsoft JhengHei Light"/>
              <a:cs typeface="Microsoft JhengHei Light"/>
            </a:endParaRPr>
          </a:p>
        </p:txBody>
      </p:sp>
      <p:sp>
        <p:nvSpPr>
          <p:cNvPr id="9219" name="Объект 2"/>
          <p:cNvSpPr>
            <a:spLocks noGrp="1"/>
          </p:cNvSpPr>
          <p:nvPr>
            <p:ph idx="1"/>
          </p:nvPr>
        </p:nvSpPr>
        <p:spPr>
          <a:xfrm>
            <a:off x="838200" y="1481138"/>
            <a:ext cx="10515600" cy="1670050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sz="2400" dirty="0" smtClean="0">
                <a:latin typeface="Microsoft JhengHei Light"/>
                <a:ea typeface="Microsoft JhengHei Light"/>
                <a:cs typeface="Microsoft JhengHei Light"/>
              </a:rPr>
              <a:t>1 октября - </a:t>
            </a:r>
            <a:r>
              <a:rPr lang="ru-RU" altLang="ru-RU" sz="2400" dirty="0" smtClean="0">
                <a:latin typeface="Microsoft JhengHei Light" pitchFamily="34" charset="-120"/>
                <a:ea typeface="Microsoft JhengHei Light" pitchFamily="34" charset="-120"/>
              </a:rPr>
              <a:t>в</a:t>
            </a:r>
            <a:r>
              <a:rPr lang="ru-RU" sz="2400" dirty="0" smtClean="0">
                <a:latin typeface="Microsoft JhengHei Light" pitchFamily="34" charset="-120"/>
                <a:ea typeface="Microsoft JhengHei Light" pitchFamily="34" charset="-120"/>
              </a:rPr>
              <a:t>олонтеры </a:t>
            </a:r>
            <a:r>
              <a:rPr lang="ru-RU" sz="2400" dirty="0" smtClean="0">
                <a:latin typeface="Microsoft JhengHei Light" pitchFamily="34" charset="-120"/>
                <a:ea typeface="Microsoft JhengHei Light" pitchFamily="34" charset="-120"/>
              </a:rPr>
              <a:t>рассказали о симптомах </a:t>
            </a:r>
            <a:r>
              <a:rPr lang="ru-RU" sz="2400" dirty="0" err="1" smtClean="0">
                <a:latin typeface="Microsoft JhengHei Light" pitchFamily="34" charset="-120"/>
                <a:ea typeface="Microsoft JhengHei Light" pitchFamily="34" charset="-120"/>
              </a:rPr>
              <a:t>коронавируса</a:t>
            </a:r>
            <a:r>
              <a:rPr lang="ru-RU" sz="2400" dirty="0" smtClean="0">
                <a:latin typeface="Microsoft JhengHei Light" pitchFamily="34" charset="-120"/>
                <a:ea typeface="Microsoft JhengHei Light" pitchFamily="34" charset="-120"/>
              </a:rPr>
              <a:t>, правилах при подозрении инфекции, а также правила использования многоразовых и одноразовых медицинских масок.</a:t>
            </a:r>
            <a:endParaRPr lang="ru-RU" altLang="ru-RU" sz="2400" dirty="0" smtClean="0">
              <a:latin typeface="Microsoft JhengHei Light" pitchFamily="34" charset="-120"/>
              <a:ea typeface="Microsoft JhengHei Light" pitchFamily="34" charset="-120"/>
              <a:cs typeface="Microsoft JhengHei Light"/>
            </a:endParaRPr>
          </a:p>
        </p:txBody>
      </p:sp>
      <p:pic>
        <p:nvPicPr>
          <p:cNvPr id="18434" name="Picture 2" descr="https://sun9-7.userapi.com/impg/9QgpmLu07OrazTASWiaEaRx_wf3ZWCwEREYoFQ/dKw0t_LAKQI.jpg?size=1280x1280&amp;quality=96&amp;sign=cd9c5e9f6605cb8bdd4d3fdcafe4665f&amp;type=album"/>
          <p:cNvPicPr>
            <a:picLocks noChangeAspect="1" noChangeArrowheads="1"/>
          </p:cNvPicPr>
          <p:nvPr/>
        </p:nvPicPr>
        <p:blipFill>
          <a:blip r:embed="rId3" cstate="print"/>
          <a:srcRect t="12575" b="13011"/>
          <a:stretch>
            <a:fillRect/>
          </a:stretch>
        </p:blipFill>
        <p:spPr bwMode="auto">
          <a:xfrm>
            <a:off x="3133906" y="2701868"/>
            <a:ext cx="5356951" cy="39863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4000" dirty="0" smtClean="0">
                <a:latin typeface="Microsoft JhengHei Light"/>
                <a:ea typeface="Microsoft JhengHei Light"/>
                <a:cs typeface="Microsoft JhengHei Light"/>
              </a:rPr>
              <a:t>«День врача»</a:t>
            </a:r>
            <a:endParaRPr lang="ru-RU" altLang="ru-RU" sz="4000" dirty="0" smtClean="0">
              <a:latin typeface="Microsoft JhengHei Light"/>
              <a:ea typeface="Microsoft JhengHei Light"/>
              <a:cs typeface="Microsoft JhengHei Light"/>
            </a:endParaRPr>
          </a:p>
        </p:txBody>
      </p:sp>
      <p:sp>
        <p:nvSpPr>
          <p:cNvPr id="10243" name="Объект 2"/>
          <p:cNvSpPr>
            <a:spLocks noGrp="1"/>
          </p:cNvSpPr>
          <p:nvPr>
            <p:ph idx="1"/>
          </p:nvPr>
        </p:nvSpPr>
        <p:spPr>
          <a:xfrm>
            <a:off x="838200" y="1454150"/>
            <a:ext cx="10515600" cy="4351338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ru-RU" altLang="ru-RU" dirty="0" smtClean="0">
                <a:latin typeface="Microsoft JhengHei Light"/>
                <a:ea typeface="Microsoft JhengHei Light"/>
                <a:cs typeface="Microsoft JhengHei Light"/>
              </a:rPr>
              <a:t>2 октября</a:t>
            </a:r>
            <a:endParaRPr lang="ru-RU" altLang="ru-RU" dirty="0" smtClean="0">
              <a:latin typeface="Microsoft JhengHei Light"/>
              <a:ea typeface="Microsoft JhengHei Light"/>
              <a:cs typeface="Microsoft JhengHei Light"/>
            </a:endParaRPr>
          </a:p>
        </p:txBody>
      </p:sp>
      <p:pic>
        <p:nvPicPr>
          <p:cNvPr id="17410" name="Picture 2" descr="https://sun9-73.userapi.com/impg/7UcQZCzx9XSz_fCqI4oMlcFINfehn_wxoNyaUA/kjt5dQ_r5Fs.jpg?size=1280x960&amp;quality=96&amp;sign=5912726b084f9943c3ababc8f06aaccb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963" y="2468880"/>
            <a:ext cx="5259977" cy="3944983"/>
          </a:xfrm>
          <a:prstGeom prst="rect">
            <a:avLst/>
          </a:prstGeom>
          <a:noFill/>
        </p:spPr>
      </p:pic>
      <p:pic>
        <p:nvPicPr>
          <p:cNvPr id="17412" name="Picture 4" descr="https://sun9-73.userapi.com/impg/OSZcreNf4c-nR94GFGd4NkWQeRWtjJ23nGTfNA/t4vJkAMl2Yc.jpg?size=1280x960&amp;quality=96&amp;sign=4120edf688c219ff6d1fa19fef1449db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5116" y="2442754"/>
            <a:ext cx="5329645" cy="39972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4000" dirty="0" smtClean="0">
                <a:latin typeface="Microsoft JhengHei Light"/>
                <a:ea typeface="Microsoft JhengHei Light"/>
                <a:cs typeface="Microsoft JhengHei Light"/>
              </a:rPr>
              <a:t>«День учителя»</a:t>
            </a:r>
            <a:endParaRPr lang="ru-RU" altLang="ru-RU" sz="4000" dirty="0" smtClean="0">
              <a:latin typeface="Microsoft JhengHei Light"/>
              <a:ea typeface="Microsoft JhengHei Light"/>
              <a:cs typeface="Microsoft JhengHei Light"/>
            </a:endParaRPr>
          </a:p>
        </p:txBody>
      </p:sp>
      <p:sp>
        <p:nvSpPr>
          <p:cNvPr id="11267" name="Объект 2"/>
          <p:cNvSpPr>
            <a:spLocks noGrp="1"/>
          </p:cNvSpPr>
          <p:nvPr>
            <p:ph idx="1"/>
          </p:nvPr>
        </p:nvSpPr>
        <p:spPr>
          <a:xfrm>
            <a:off x="838200" y="1463675"/>
            <a:ext cx="10515600" cy="4351338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ru-RU" altLang="ru-RU" dirty="0" smtClean="0">
                <a:latin typeface="Microsoft JhengHei Light"/>
                <a:ea typeface="Microsoft JhengHei Light"/>
                <a:cs typeface="Microsoft JhengHei Light"/>
              </a:rPr>
              <a:t>5 октября</a:t>
            </a:r>
            <a:endParaRPr lang="ru-RU" altLang="ru-RU" dirty="0" smtClean="0">
              <a:latin typeface="Microsoft JhengHei Light"/>
              <a:ea typeface="Microsoft JhengHei Light"/>
              <a:cs typeface="Microsoft JhengHei Light"/>
            </a:endParaRPr>
          </a:p>
        </p:txBody>
      </p:sp>
      <p:pic>
        <p:nvPicPr>
          <p:cNvPr id="16386" name="Picture 2" descr="https://sun9-40.userapi.com/impg/7GOQFugxGxKtfMGmAYXr_u5CSqzODuoZB4NmJg/IvdGB68Hhx0.jpg?size=1280x960&amp;quality=96&amp;sign=796a385bde8e74b2492457dfaf5e2677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152" y="2350998"/>
            <a:ext cx="5356951" cy="4017714"/>
          </a:xfrm>
          <a:prstGeom prst="rect">
            <a:avLst/>
          </a:prstGeom>
          <a:noFill/>
        </p:spPr>
      </p:pic>
      <p:pic>
        <p:nvPicPr>
          <p:cNvPr id="16388" name="Picture 4" descr="https://sun9-30.userapi.com/impg/PMK8J1gcHEDvMaE8TOxHG4BnBaXQ1DuTxOSe0g/BD7wnmE2Xk0.jpg?size=1280x960&amp;quality=96&amp;sign=72613e3e5b3e4e45f4ce879d787fe988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5120" y="2337934"/>
            <a:ext cx="5312651" cy="39844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2481942" y="365125"/>
            <a:ext cx="7680961" cy="1325563"/>
          </a:xfrm>
        </p:spPr>
        <p:txBody>
          <a:bodyPr/>
          <a:lstStyle/>
          <a:p>
            <a:pPr algn="ctr"/>
            <a:r>
              <a:rPr lang="ru-RU" altLang="ru-RU" sz="3600" dirty="0" smtClean="0">
                <a:latin typeface="Microsoft JhengHei Light"/>
                <a:ea typeface="Microsoft JhengHei Light"/>
                <a:cs typeface="Microsoft JhengHei Light"/>
              </a:rPr>
              <a:t>«Новый год в </a:t>
            </a:r>
            <a:r>
              <a:rPr lang="ru-RU" altLang="ru-RU" sz="3600" dirty="0" err="1" smtClean="0">
                <a:latin typeface="Microsoft JhengHei Light"/>
                <a:ea typeface="Microsoft JhengHei Light"/>
                <a:cs typeface="Microsoft JhengHei Light"/>
              </a:rPr>
              <a:t>Колочнинском</a:t>
            </a:r>
            <a:r>
              <a:rPr lang="ru-RU" altLang="ru-RU" sz="3600" dirty="0" smtClean="0">
                <a:latin typeface="Microsoft JhengHei Light"/>
                <a:ea typeface="Microsoft JhengHei Light"/>
                <a:cs typeface="Microsoft JhengHei Light"/>
              </a:rPr>
              <a:t> детском доме»</a:t>
            </a:r>
            <a:endParaRPr lang="ru-RU" altLang="ru-RU" sz="3600" dirty="0" smtClean="0">
              <a:latin typeface="Microsoft JhengHei Light"/>
              <a:ea typeface="Microsoft JhengHei Light"/>
              <a:cs typeface="Microsoft JhengHei Light"/>
            </a:endParaRPr>
          </a:p>
        </p:txBody>
      </p:sp>
      <p:sp>
        <p:nvSpPr>
          <p:cNvPr id="12291" name="Объект 2"/>
          <p:cNvSpPr>
            <a:spLocks noGrp="1"/>
          </p:cNvSpPr>
          <p:nvPr>
            <p:ph idx="1"/>
          </p:nvPr>
        </p:nvSpPr>
        <p:spPr>
          <a:xfrm>
            <a:off x="838200" y="1444625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Microsoft JhengHei Light" pitchFamily="34" charset="-120"/>
                <a:ea typeface="Microsoft JhengHei Light" pitchFamily="34" charset="-120"/>
              </a:rPr>
              <a:t>29 </a:t>
            </a:r>
            <a:r>
              <a:rPr lang="ru-RU" dirty="0" smtClean="0">
                <a:latin typeface="Microsoft JhengHei Light" pitchFamily="34" charset="-120"/>
                <a:ea typeface="Microsoft JhengHei Light" pitchFamily="34" charset="-120"/>
              </a:rPr>
              <a:t>декабря</a:t>
            </a:r>
            <a:r>
              <a:rPr lang="ru-RU" dirty="0" smtClean="0">
                <a:latin typeface="Microsoft JhengHei Light" pitchFamily="34" charset="-120"/>
                <a:ea typeface="Microsoft JhengHei Light" pitchFamily="34" charset="-120"/>
              </a:rPr>
              <a:t> </a:t>
            </a:r>
            <a:r>
              <a:rPr lang="ru-RU" dirty="0" smtClean="0">
                <a:latin typeface="Microsoft JhengHei Light" pitchFamily="34" charset="-120"/>
                <a:ea typeface="Microsoft JhengHei Light" pitchFamily="34" charset="-120"/>
              </a:rPr>
              <a:t>- </a:t>
            </a:r>
            <a:r>
              <a:rPr lang="ru-RU" dirty="0" smtClean="0">
                <a:latin typeface="Microsoft JhengHei Light" pitchFamily="34" charset="-120"/>
                <a:ea typeface="Microsoft JhengHei Light" pitchFamily="34" charset="-120"/>
              </a:rPr>
              <a:t>волонтеры передали подарки детям из детского дома с. </a:t>
            </a:r>
            <a:r>
              <a:rPr lang="ru-RU" dirty="0" err="1" smtClean="0">
                <a:latin typeface="Microsoft JhengHei Light" pitchFamily="34" charset="-120"/>
                <a:ea typeface="Microsoft JhengHei Light" pitchFamily="34" charset="-120"/>
              </a:rPr>
              <a:t>Колочное</a:t>
            </a:r>
            <a:r>
              <a:rPr lang="ru-RU" dirty="0" smtClean="0">
                <a:latin typeface="Microsoft JhengHei Light" pitchFamily="34" charset="-120"/>
                <a:ea typeface="Microsoft JhengHei Light" pitchFamily="34" charset="-120"/>
              </a:rPr>
              <a:t>.</a:t>
            </a:r>
            <a:endParaRPr lang="ru-RU" altLang="ru-RU" dirty="0" smtClean="0">
              <a:latin typeface="Microsoft JhengHei Light" pitchFamily="34" charset="-120"/>
              <a:ea typeface="Microsoft JhengHei Light" pitchFamily="34" charset="-120"/>
              <a:cs typeface="Microsoft JhengHei Light"/>
            </a:endParaRPr>
          </a:p>
        </p:txBody>
      </p:sp>
      <p:pic>
        <p:nvPicPr>
          <p:cNvPr id="15362" name="Picture 2" descr="https://sun9-4.userapi.com/impg/bXYJHiY0GY6-xfCFef-imWhliXNKJ-d5eXboyw/-oSa_VEUVW8.jpg?size=810x1080&amp;quality=96&amp;sign=71aed649110de6b2af56a562ff0c4d08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2306" y="2560319"/>
            <a:ext cx="3046912" cy="4062549"/>
          </a:xfrm>
          <a:prstGeom prst="rect">
            <a:avLst/>
          </a:prstGeom>
          <a:noFill/>
        </p:spPr>
      </p:pic>
      <p:pic>
        <p:nvPicPr>
          <p:cNvPr id="15364" name="Picture 4" descr="https://sun9-54.userapi.com/impg/OshHvf1pHXKSO2rAAtTgpqbuy58rf7K2uX0TKQ/QuW5TRG3x4A.jpg?size=810x1080&amp;quality=96&amp;sign=f062d45288f6dd532918d9939dae7067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0696" y="2534830"/>
            <a:ext cx="3075826" cy="41011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</TotalTime>
  <Words>408</Words>
  <Application>Microsoft Office PowerPoint</Application>
  <PresentationFormat>Произвольный</PresentationFormat>
  <Paragraphs>44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ФГБОУ ВО ЧГМА Минздрава РФ</vt:lpstr>
      <vt:lpstr>«День оказания первой медицинской помощи»</vt:lpstr>
      <vt:lpstr>VII съезд волонтеров "Эстафета добровольчества"</vt:lpstr>
      <vt:lpstr>Набор волонтеров</vt:lpstr>
      <vt:lpstr>«День сердца»</vt:lpstr>
      <vt:lpstr>Лекция по профилактики коронавирусной инфекции</vt:lpstr>
      <vt:lpstr>«День врача»</vt:lpstr>
      <vt:lpstr>«День учителя»</vt:lpstr>
      <vt:lpstr>«Новый год в Колочнинском детском доме»</vt:lpstr>
      <vt:lpstr>«День Святого Валентина»</vt:lpstr>
      <vt:lpstr>«День Защитника Отечества»</vt:lpstr>
      <vt:lpstr>«День защитника Отчества» в Колочнинском детском доме</vt:lpstr>
      <vt:lpstr>«Международный женский день»</vt:lpstr>
      <vt:lpstr>«День борьбы с туберкулезом»</vt:lpstr>
      <vt:lpstr>«Сделай мир лучше – начни с себя»</vt:lpstr>
      <vt:lpstr>«Школа командного состава» в рамках конкурса #ДобраяКоманда_2021</vt:lpstr>
      <vt:lpstr>Благотворительная акция «Подари книгу детям»</vt:lpstr>
      <vt:lpstr>Квест для детей СРЦ «Надежда»</vt:lpstr>
      <vt:lpstr>Лекция «Вклад медицинских работников в годы ВОВ»</vt:lpstr>
      <vt:lpstr>Грантовая поддержка проекта «Подари улыбку»</vt:lpstr>
      <vt:lpstr>«День книги» в СРЦ «Надежда»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21</cp:revision>
  <dcterms:created xsi:type="dcterms:W3CDTF">2020-05-27T06:03:16Z</dcterms:created>
  <dcterms:modified xsi:type="dcterms:W3CDTF">2021-05-19T11:26:16Z</dcterms:modified>
</cp:coreProperties>
</file>